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8229600" cx="14630400"/>
  <p:notesSz cx="8229600" cy="14630400"/>
  <p:embeddedFontLst>
    <p:embeddedFont>
      <p:font typeface="Ubuntu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Bricolage Grotesque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Ubuntu-bold.fntdata"/><Relationship Id="rId47" Type="http://schemas.openxmlformats.org/officeDocument/2006/relationships/font" Target="fonts/Ubuntu-regular.fntdata"/><Relationship Id="rId49" Type="http://schemas.openxmlformats.org/officeDocument/2006/relationships/font" Target="fonts/Ubuntu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regular.fntdata"/><Relationship Id="rId50" Type="http://schemas.openxmlformats.org/officeDocument/2006/relationships/font" Target="fonts/Ubuntu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7.xml"/><Relationship Id="rId55" Type="http://schemas.openxmlformats.org/officeDocument/2006/relationships/font" Target="fonts/BricolageGrotesque-regular.fntdata"/><Relationship Id="rId10" Type="http://schemas.openxmlformats.org/officeDocument/2006/relationships/slide" Target="slides/slide6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BricolageGrotesque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f33c9752a_135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5f33c9752a_135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5f33c9752a_135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f33c9752a_135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35f33c9752a_135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5f33c9752a_135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f33c9752a_135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5f33c9752a_135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5f33c9752a_135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f33c9752a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5f33c9752a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35f33c9752a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" name="Google Shape;97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4 master">
  <p:cSld name="Slide 24 master"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5 master">
  <p:cSld name="Slide 25 master"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6 master">
  <p:cSld name="Slide 26 master"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" name="Google Shape;113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7 master">
  <p:cSld name="Slide 27 master"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8 master">
  <p:cSld name="Slide 28 master"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9 master">
  <p:cSld name="Slide 29 master"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5" name="Google Shape;125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0 master">
  <p:cSld name="Slide 30 master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1 master">
  <p:cSld name="Slide 31 master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2 master">
  <p:cSld name="Slide 32 master"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3 master">
  <p:cSld name="Slide 33 master"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4 master">
  <p:cSld name="Slide 34 master"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5 master">
  <p:cSld name="Slide 35 master"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9" name="Google Shape;149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6 master">
  <p:cSld name="Slide 36 master"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3" name="Google Shape;153;p3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7 master">
  <p:cSld name="Slide 37 master"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7" name="Google Shape;157;p3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8 master">
  <p:cSld name="Slide 38 master"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9 master">
  <p:cSld name="Slide 39 master"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5" name="Google Shape;165;p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Relationship Id="rId4" Type="http://schemas.openxmlformats.org/officeDocument/2006/relationships/image" Target="../media/image40.png"/><Relationship Id="rId5" Type="http://schemas.openxmlformats.org/officeDocument/2006/relationships/image" Target="../media/image61.png"/><Relationship Id="rId6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0.png"/><Relationship Id="rId4" Type="http://schemas.openxmlformats.org/officeDocument/2006/relationships/image" Target="../media/image6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png"/><Relationship Id="rId4" Type="http://schemas.openxmlformats.org/officeDocument/2006/relationships/image" Target="../media/image95.png"/><Relationship Id="rId9" Type="http://schemas.openxmlformats.org/officeDocument/2006/relationships/image" Target="../media/image76.png"/><Relationship Id="rId5" Type="http://schemas.openxmlformats.org/officeDocument/2006/relationships/image" Target="../media/image71.png"/><Relationship Id="rId6" Type="http://schemas.openxmlformats.org/officeDocument/2006/relationships/image" Target="../media/image93.png"/><Relationship Id="rId7" Type="http://schemas.openxmlformats.org/officeDocument/2006/relationships/image" Target="../media/image70.png"/><Relationship Id="rId8" Type="http://schemas.openxmlformats.org/officeDocument/2006/relationships/image" Target="../media/image75.png"/><Relationship Id="rId10" Type="http://schemas.openxmlformats.org/officeDocument/2006/relationships/image" Target="../media/image8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0.png"/><Relationship Id="rId4" Type="http://schemas.openxmlformats.org/officeDocument/2006/relationships/image" Target="../media/image9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48.png"/><Relationship Id="rId7" Type="http://schemas.openxmlformats.org/officeDocument/2006/relationships/image" Target="../media/image5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2.png"/><Relationship Id="rId4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3.png"/><Relationship Id="rId4" Type="http://schemas.openxmlformats.org/officeDocument/2006/relationships/image" Target="../media/image92.png"/><Relationship Id="rId5" Type="http://schemas.openxmlformats.org/officeDocument/2006/relationships/image" Target="../media/image99.png"/><Relationship Id="rId6" Type="http://schemas.openxmlformats.org/officeDocument/2006/relationships/image" Target="../media/image10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1.png"/><Relationship Id="rId4" Type="http://schemas.openxmlformats.org/officeDocument/2006/relationships/image" Target="../media/image117.png"/><Relationship Id="rId5" Type="http://schemas.openxmlformats.org/officeDocument/2006/relationships/image" Target="../media/image10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0.png"/><Relationship Id="rId4" Type="http://schemas.openxmlformats.org/officeDocument/2006/relationships/image" Target="../media/image129.png"/><Relationship Id="rId5" Type="http://schemas.openxmlformats.org/officeDocument/2006/relationships/image" Target="../media/image112.png"/><Relationship Id="rId6" Type="http://schemas.openxmlformats.org/officeDocument/2006/relationships/image" Target="../media/image1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121.png"/><Relationship Id="rId9" Type="http://schemas.openxmlformats.org/officeDocument/2006/relationships/image" Target="../media/image122.png"/><Relationship Id="rId5" Type="http://schemas.openxmlformats.org/officeDocument/2006/relationships/image" Target="../media/image126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8.png"/><Relationship Id="rId10" Type="http://schemas.openxmlformats.org/officeDocument/2006/relationships/image" Target="../media/image1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3.png"/><Relationship Id="rId4" Type="http://schemas.openxmlformats.org/officeDocument/2006/relationships/image" Target="../media/image116.png"/><Relationship Id="rId9" Type="http://schemas.openxmlformats.org/officeDocument/2006/relationships/image" Target="../media/image125.png"/><Relationship Id="rId5" Type="http://schemas.openxmlformats.org/officeDocument/2006/relationships/image" Target="../media/image127.png"/><Relationship Id="rId6" Type="http://schemas.openxmlformats.org/officeDocument/2006/relationships/image" Target="../media/image124.png"/><Relationship Id="rId7" Type="http://schemas.openxmlformats.org/officeDocument/2006/relationships/image" Target="../media/image115.png"/><Relationship Id="rId8" Type="http://schemas.openxmlformats.org/officeDocument/2006/relationships/image" Target="../media/image128.png"/><Relationship Id="rId10" Type="http://schemas.openxmlformats.org/officeDocument/2006/relationships/image" Target="../media/image1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4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793790" y="939641"/>
            <a:ext cx="10089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Extended SecOps: Chronicle-Sniffer</a:t>
            </a:r>
            <a:endParaRPr b="0" i="0" sz="4450" u="none" cap="none" strike="noStrike"/>
          </a:p>
        </p:txBody>
      </p:sp>
      <p:pic>
        <p:nvPicPr>
          <p:cNvPr descr="preencoded.png" id="173" name="Google Shape;1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077958"/>
            <a:ext cx="949762" cy="283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056" y="2077958"/>
            <a:ext cx="949762" cy="283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6948" y="2077958"/>
            <a:ext cx="1176576" cy="283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6639" y="2077958"/>
            <a:ext cx="188547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2"/>
          <p:cNvSpPr/>
          <p:nvPr/>
        </p:nvSpPr>
        <p:spPr>
          <a:xfrm>
            <a:off x="793790" y="3655576"/>
            <a:ext cx="130428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 scalable Wireshark-to-SecOps pipeline on Google Cloud Platform.</a:t>
            </a:r>
            <a:endParaRPr b="0" i="0" sz="2200" u="none" cap="none" strike="noStrike"/>
          </a:p>
        </p:txBody>
      </p:sp>
      <p:sp>
        <p:nvSpPr>
          <p:cNvPr id="178" name="Google Shape;178;p42"/>
          <p:cNvSpPr/>
          <p:nvPr/>
        </p:nvSpPr>
        <p:spPr>
          <a:xfrm>
            <a:off x="793790" y="4364236"/>
            <a:ext cx="130428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Designed for robust, event-driven network traffic capture and security analytics.</a:t>
            </a:r>
            <a:endParaRPr b="0" i="0" sz="2200" u="none" cap="none" strike="noStrike"/>
          </a:p>
        </p:txBody>
      </p:sp>
      <p:sp>
        <p:nvSpPr>
          <p:cNvPr id="179" name="Google Shape;179;p42"/>
          <p:cNvSpPr/>
          <p:nvPr/>
        </p:nvSpPr>
        <p:spPr>
          <a:xfrm>
            <a:off x="793790" y="630900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Scalable and Reliable Services 2025</a:t>
            </a:r>
            <a:endParaRPr b="0" i="0" sz="1750" u="none" cap="none" strike="noStrike"/>
          </a:p>
        </p:txBody>
      </p:sp>
      <p:sp>
        <p:nvSpPr>
          <p:cNvPr id="180" name="Google Shape;180;p42"/>
          <p:cNvSpPr/>
          <p:nvPr/>
        </p:nvSpPr>
        <p:spPr>
          <a:xfrm>
            <a:off x="793790" y="692705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Filippo Lucchesi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793790" y="703778"/>
            <a:ext cx="5665708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easy deployment</a:t>
            </a:r>
            <a:endParaRPr b="0" i="0" sz="3550" u="none" cap="none" strike="noStrike"/>
          </a:p>
        </p:txBody>
      </p:sp>
      <p:pic>
        <p:nvPicPr>
          <p:cNvPr descr="preencoded.png" id="318" name="Google Shape;3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724382"/>
            <a:ext cx="13042821" cy="518338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1"/>
          <p:cNvSpPr/>
          <p:nvPr/>
        </p:nvSpPr>
        <p:spPr>
          <a:xfrm>
            <a:off x="793790" y="716291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On-prem Container is public on DockerHub: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/>
          <p:nvPr/>
        </p:nvSpPr>
        <p:spPr>
          <a:xfrm>
            <a:off x="768191" y="603647"/>
            <a:ext cx="5487710" cy="685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300"/>
              <a:buFont typeface="Bricolage Grotesque"/>
              <a:buNone/>
            </a:pPr>
            <a:r>
              <a:rPr b="1" i="0" lang="en-US" sz="43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structure</a:t>
            </a:r>
            <a:endParaRPr b="0" i="0" sz="4300" u="none" cap="none" strike="noStrike"/>
          </a:p>
        </p:txBody>
      </p:sp>
      <p:sp>
        <p:nvSpPr>
          <p:cNvPr id="326" name="Google Shape;326;p52"/>
          <p:cNvSpPr/>
          <p:nvPr/>
        </p:nvSpPr>
        <p:spPr>
          <a:xfrm>
            <a:off x="768191" y="1816298"/>
            <a:ext cx="6824305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327" name="Google Shape;327;p52"/>
          <p:cNvSpPr/>
          <p:nvPr/>
        </p:nvSpPr>
        <p:spPr>
          <a:xfrm>
            <a:off x="1052377" y="3484475"/>
            <a:ext cx="3932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550"/>
              <a:buFont typeface="Bricolage Grotesque"/>
              <a:buNone/>
            </a:pPr>
            <a:r>
              <a:rPr b="1" i="0" lang="en-US" sz="2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Directory hierarchy:</a:t>
            </a:r>
            <a:endParaRPr b="0" i="0" sz="2550" u="none" cap="none" strike="noStrike"/>
          </a:p>
        </p:txBody>
      </p:sp>
      <p:sp>
        <p:nvSpPr>
          <p:cNvPr id="328" name="Google Shape;328;p52"/>
          <p:cNvSpPr/>
          <p:nvPr/>
        </p:nvSpPr>
        <p:spPr>
          <a:xfrm>
            <a:off x="1052372" y="4115392"/>
            <a:ext cx="4619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Service account credentials: </a:t>
            </a: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key.json</a:t>
            </a:r>
            <a:endParaRPr b="0" i="0" sz="1700" u="none" cap="none" strike="noStrike"/>
          </a:p>
        </p:txBody>
      </p:sp>
      <p:sp>
        <p:nvSpPr>
          <p:cNvPr id="329" name="Google Shape;329;p52"/>
          <p:cNvSpPr/>
          <p:nvPr/>
        </p:nvSpPr>
        <p:spPr>
          <a:xfrm>
            <a:off x="1052372" y="4631293"/>
            <a:ext cx="4619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.env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example (to compile your own)</a:t>
            </a:r>
            <a:endParaRPr b="0" i="0" sz="1700" u="none" cap="none" strike="noStrike"/>
          </a:p>
        </p:txBody>
      </p:sp>
      <p:sp>
        <p:nvSpPr>
          <p:cNvPr id="330" name="Google Shape;330;p52"/>
          <p:cNvSpPr/>
          <p:nvPr/>
        </p:nvSpPr>
        <p:spPr>
          <a:xfrm>
            <a:off x="1052376" y="5147200"/>
            <a:ext cx="5566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readme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for sniffer documentation/usage</a:t>
            </a:r>
            <a:endParaRPr b="0" i="0" sz="1700" u="none" cap="none" strike="noStrike"/>
          </a:p>
        </p:txBody>
      </p:sp>
      <p:pic>
        <p:nvPicPr>
          <p:cNvPr descr="preencoded.png" id="331" name="Google Shape;33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8620" y="1865709"/>
            <a:ext cx="4088011" cy="55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/>
          <p:nvPr/>
        </p:nvSpPr>
        <p:spPr>
          <a:xfrm>
            <a:off x="793790" y="139112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Dockerfile</a:t>
            </a:r>
            <a:endParaRPr b="0" i="0" sz="4450" u="none" cap="none" strike="noStrike"/>
          </a:p>
        </p:txBody>
      </p:sp>
      <p:pic>
        <p:nvPicPr>
          <p:cNvPr descr="preencoded.png" id="338" name="Google Shape;33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95218"/>
            <a:ext cx="7196376" cy="388798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/>
          <p:nvPr/>
        </p:nvSpPr>
        <p:spPr>
          <a:xfrm>
            <a:off x="8551188" y="2644140"/>
            <a:ext cx="529292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340" name="Google Shape;340;p53"/>
          <p:cNvSpPr/>
          <p:nvPr/>
        </p:nvSpPr>
        <p:spPr>
          <a:xfrm>
            <a:off x="8551188" y="3211116"/>
            <a:ext cx="5292923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Lightweight </a:t>
            </a:r>
            <a:r>
              <a:rPr b="1" i="0" lang="en-US" sz="22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Alpine</a:t>
            </a:r>
            <a:r>
              <a:rPr b="0" i="0" lang="en-US" sz="22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Image…</a:t>
            </a:r>
            <a:endParaRPr b="0" i="0" sz="2200" u="none" cap="none" strike="noStrike"/>
          </a:p>
        </p:txBody>
      </p:sp>
      <p:sp>
        <p:nvSpPr>
          <p:cNvPr id="341" name="Google Shape;341;p53"/>
          <p:cNvSpPr/>
          <p:nvPr/>
        </p:nvSpPr>
        <p:spPr>
          <a:xfrm>
            <a:off x="8551188" y="3868698"/>
            <a:ext cx="5292923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For a very </a:t>
            </a:r>
            <a:r>
              <a:rPr b="1" i="0" lang="en-US" sz="22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light</a:t>
            </a:r>
            <a:r>
              <a:rPr b="0" i="0" lang="en-US" sz="22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container:</a:t>
            </a:r>
            <a:endParaRPr b="0" i="0" sz="2200" u="none" cap="none" strike="noStrike"/>
          </a:p>
        </p:txBody>
      </p:sp>
      <p:pic>
        <p:nvPicPr>
          <p:cNvPr descr="preencoded.png" id="342" name="Google Shape;34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1188" y="4577358"/>
            <a:ext cx="5292923" cy="56054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/>
          <p:nvPr/>
        </p:nvSpPr>
        <p:spPr>
          <a:xfrm>
            <a:off x="8551188" y="5393055"/>
            <a:ext cx="5292923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(output of:  </a:t>
            </a:r>
            <a:r>
              <a:rPr b="0" i="0" lang="en-US" sz="1750" u="none" cap="none" strike="noStrike">
                <a:solidFill>
                  <a:srgbClr val="E5DCE6"/>
                </a:solidFill>
                <a:highlight>
                  <a:srgbClr val="3E0845"/>
                </a:highlight>
                <a:latin typeface="Consolas"/>
                <a:ea typeface="Consolas"/>
                <a:cs typeface="Consolas"/>
                <a:sym typeface="Consolas"/>
              </a:rPr>
              <a:t>$ docker stats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/>
          <p:nvPr/>
        </p:nvSpPr>
        <p:spPr>
          <a:xfrm>
            <a:off x="734616" y="577334"/>
            <a:ext cx="9725501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100"/>
              <a:buFont typeface="Bricolage Grotesque"/>
              <a:buNone/>
            </a:pPr>
            <a:r>
              <a:rPr b="1" i="0" lang="en-US" sz="41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simplest way to start on edge</a:t>
            </a:r>
            <a:endParaRPr b="0" i="0" sz="4100" u="none" cap="none" strike="noStrike"/>
          </a:p>
        </p:txBody>
      </p:sp>
      <p:pic>
        <p:nvPicPr>
          <p:cNvPr descr="preencoded.png" id="350" name="Google Shape;3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159" y="1784271"/>
            <a:ext cx="4676418" cy="407848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4"/>
          <p:cNvSpPr/>
          <p:nvPr/>
        </p:nvSpPr>
        <p:spPr>
          <a:xfrm>
            <a:off x="7316204" y="2089627"/>
            <a:ext cx="346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450"/>
              <a:buFont typeface="Bricolage Grotesque"/>
              <a:buNone/>
            </a:pPr>
            <a:r>
              <a:rPr b="1" i="0" lang="en-US" sz="2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Docker compose.yaml</a:t>
            </a:r>
            <a:endParaRPr b="0" i="0" sz="2450" u="none" cap="none" strike="noStrike"/>
          </a:p>
        </p:txBody>
      </p:sp>
      <p:sp>
        <p:nvSpPr>
          <p:cNvPr id="352" name="Google Shape;352;p54"/>
          <p:cNvSpPr/>
          <p:nvPr/>
        </p:nvSpPr>
        <p:spPr>
          <a:xfrm>
            <a:off x="7316204" y="2693155"/>
            <a:ext cx="5367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to start the container on premises</a:t>
            </a:r>
            <a:endParaRPr b="0" i="0" sz="1650" u="none" cap="none" strike="noStrike"/>
          </a:p>
        </p:txBody>
      </p:sp>
      <p:sp>
        <p:nvSpPr>
          <p:cNvPr id="353" name="Google Shape;353;p54"/>
          <p:cNvSpPr/>
          <p:nvPr/>
        </p:nvSpPr>
        <p:spPr>
          <a:xfrm>
            <a:off x="7316204" y="3763407"/>
            <a:ext cx="5367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050"/>
              <a:buFont typeface="Bricolage Grotesque"/>
              <a:buNone/>
            </a:pPr>
            <a:r>
              <a:rPr b="1" i="0" lang="en-US" sz="20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People only need to compile .env  and run:</a:t>
            </a:r>
            <a:endParaRPr b="0" i="0" sz="2050" u="none" cap="none" strike="noStrike"/>
          </a:p>
        </p:txBody>
      </p:sp>
      <p:sp>
        <p:nvSpPr>
          <p:cNvPr id="354" name="Google Shape;354;p54"/>
          <p:cNvSpPr/>
          <p:nvPr/>
        </p:nvSpPr>
        <p:spPr>
          <a:xfrm>
            <a:off x="7316204" y="4629349"/>
            <a:ext cx="5367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650" u="none" cap="none" strike="noStrike">
                <a:solidFill>
                  <a:srgbClr val="E5DCE6"/>
                </a:solidFill>
                <a:highlight>
                  <a:srgbClr val="3E0845"/>
                </a:highlight>
                <a:latin typeface="Consolas"/>
                <a:ea typeface="Consolas"/>
                <a:cs typeface="Consolas"/>
                <a:sym typeface="Consolas"/>
              </a:rPr>
              <a:t>$ docker compose up -d</a:t>
            </a: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50" u="none" cap="none" strike="noStrike"/>
          </a:p>
        </p:txBody>
      </p:sp>
      <p:sp>
        <p:nvSpPr>
          <p:cNvPr id="355" name="Google Shape;355;p54"/>
          <p:cNvSpPr/>
          <p:nvPr/>
        </p:nvSpPr>
        <p:spPr>
          <a:xfrm>
            <a:off x="11556978" y="5687750"/>
            <a:ext cx="206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450"/>
              <a:buFont typeface="Bricolage Grotesque"/>
              <a:buNone/>
            </a:pPr>
            <a:r>
              <a:rPr b="1" i="0" lang="en-US" sz="2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Docker .env</a:t>
            </a:r>
            <a:endParaRPr b="0" i="0" sz="2450" u="none" cap="none" strike="noStrike"/>
          </a:p>
        </p:txBody>
      </p:sp>
      <p:pic>
        <p:nvPicPr>
          <p:cNvPr descr="preencoded.png" id="356" name="Google Shape;35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5738" y="6334958"/>
            <a:ext cx="10850047" cy="131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/>
          <p:nvPr/>
        </p:nvSpPr>
        <p:spPr>
          <a:xfrm>
            <a:off x="793790" y="126539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</a:t>
            </a:r>
            <a:r>
              <a:rPr b="1" lang="en-US" sz="4450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interface</a:t>
            </a:r>
            <a:endParaRPr b="0" i="0" sz="4450" u="none" cap="none" strike="noStrike"/>
          </a:p>
        </p:txBody>
      </p:sp>
      <p:sp>
        <p:nvSpPr>
          <p:cNvPr id="363" name="Google Shape;363;p55"/>
          <p:cNvSpPr/>
          <p:nvPr/>
        </p:nvSpPr>
        <p:spPr>
          <a:xfrm>
            <a:off x="584200" y="2841975"/>
            <a:ext cx="54864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At startup, the container automatically searches for a valid network interface to sniff on.</a:t>
            </a:r>
            <a:endParaRPr sz="175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(if not provided)</a:t>
            </a:r>
            <a:endParaRPr sz="175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t/>
            </a:r>
            <a:endParaRPr sz="175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t/>
            </a:r>
            <a:endParaRPr sz="175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It does this by iterating through </a:t>
            </a:r>
            <a:r>
              <a:rPr b="1" lang="en-US" sz="175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/sys/class/net </a:t>
            </a:r>
            <a:r>
              <a:rPr lang="en-US" sz="175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and excluding common virtual ones.</a:t>
            </a:r>
            <a:endParaRPr i="0" sz="1750" u="none" cap="none" strike="noStrike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380" y="1478513"/>
            <a:ext cx="7861221" cy="527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/>
          <p:nvPr/>
        </p:nvSpPr>
        <p:spPr>
          <a:xfrm>
            <a:off x="793790" y="126539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entrypoint</a:t>
            </a:r>
            <a:endParaRPr b="0" i="0" sz="4450" u="none" cap="none" strike="noStrike"/>
          </a:p>
        </p:txBody>
      </p:sp>
      <p:pic>
        <p:nvPicPr>
          <p:cNvPr descr="preencoded.png" id="371" name="Google Shape;37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27803"/>
            <a:ext cx="13042821" cy="391822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6"/>
          <p:cNvSpPr/>
          <p:nvPr/>
        </p:nvSpPr>
        <p:spPr>
          <a:xfrm>
            <a:off x="793790" y="660118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To find completed pcap…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/>
          <p:nvPr/>
        </p:nvSpPr>
        <p:spPr>
          <a:xfrm>
            <a:off x="793790" y="68758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entrypoint</a:t>
            </a:r>
            <a:endParaRPr b="0" i="0" sz="4450" u="none" cap="none" strike="noStrike"/>
          </a:p>
        </p:txBody>
      </p:sp>
      <p:pic>
        <p:nvPicPr>
          <p:cNvPr descr="preencoded.png" id="379" name="Google Shape;37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49993"/>
            <a:ext cx="13042821" cy="507384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/>
          <p:nvPr/>
        </p:nvSpPr>
        <p:spPr>
          <a:xfrm>
            <a:off x="793790" y="71789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And upload them to GCP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/>
          <p:nvPr/>
        </p:nvSpPr>
        <p:spPr>
          <a:xfrm>
            <a:off x="743545" y="585073"/>
            <a:ext cx="5311616" cy="663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150"/>
              <a:buFont typeface="Bricolage Grotesque"/>
              <a:buNone/>
            </a:pPr>
            <a:r>
              <a:rPr b="1" i="0" lang="en-US" sz="41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running…</a:t>
            </a:r>
            <a:endParaRPr b="0" i="0" sz="4150" u="none" cap="none" strike="noStrike"/>
          </a:p>
        </p:txBody>
      </p:sp>
      <p:pic>
        <p:nvPicPr>
          <p:cNvPr descr="preencoded.png" id="387" name="Google Shape;38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6625" y="1673781"/>
            <a:ext cx="9577030" cy="538436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8"/>
          <p:cNvSpPr/>
          <p:nvPr/>
        </p:nvSpPr>
        <p:spPr>
          <a:xfrm>
            <a:off x="743545" y="7297103"/>
            <a:ext cx="13143309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Output of:       </a:t>
            </a:r>
            <a:r>
              <a:rPr b="0" i="0" lang="en-US" sz="1650" u="none" cap="none" strike="noStrike">
                <a:solidFill>
                  <a:srgbClr val="E5DCE6"/>
                </a:solidFill>
                <a:highlight>
                  <a:srgbClr val="3E0845"/>
                </a:highlight>
                <a:latin typeface="Consolas"/>
                <a:ea typeface="Consolas"/>
                <a:cs typeface="Consolas"/>
                <a:sym typeface="Consolas"/>
              </a:rPr>
              <a:t>$docker compose logs -f</a:t>
            </a: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   on test-VM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/>
          <p:nvPr/>
        </p:nvSpPr>
        <p:spPr>
          <a:xfrm>
            <a:off x="743545" y="584240"/>
            <a:ext cx="8320088" cy="663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150"/>
              <a:buFont typeface="Bricolage Grotesque"/>
              <a:buNone/>
            </a:pPr>
            <a:r>
              <a:rPr b="1" i="0" lang="en-US" sz="41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to ensure consistency…</a:t>
            </a:r>
            <a:endParaRPr b="0" i="0" sz="4150" u="none" cap="none" strike="noStrike"/>
          </a:p>
        </p:txBody>
      </p:sp>
      <p:pic>
        <p:nvPicPr>
          <p:cNvPr descr="preencoded.png" id="395" name="Google Shape;3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288" y="1672947"/>
            <a:ext cx="10019705" cy="3403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545" y="5315903"/>
            <a:ext cx="13143309" cy="250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/>
          <p:nvPr/>
        </p:nvSpPr>
        <p:spPr>
          <a:xfrm>
            <a:off x="793790" y="115907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Sniffer: IAM</a:t>
            </a:r>
            <a:endParaRPr b="0" i="0" sz="4450" u="none" cap="none" strike="noStrike"/>
          </a:p>
        </p:txBody>
      </p:sp>
      <p:pic>
        <p:nvPicPr>
          <p:cNvPr descr="preencoded.png" id="403" name="Google Shape;4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21481"/>
            <a:ext cx="13042821" cy="474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0"/>
            <a:ext cx="96012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3"/>
          <p:cNvSpPr/>
          <p:nvPr/>
        </p:nvSpPr>
        <p:spPr>
          <a:xfrm>
            <a:off x="793790" y="1041559"/>
            <a:ext cx="38988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Origins of the project</a:t>
            </a:r>
            <a:endParaRPr b="0" i="0" sz="3550" u="none" cap="none" strike="noStrike"/>
          </a:p>
        </p:txBody>
      </p:sp>
      <p:sp>
        <p:nvSpPr>
          <p:cNvPr id="188" name="Google Shape;188;p43"/>
          <p:cNvSpPr/>
          <p:nvPr/>
        </p:nvSpPr>
        <p:spPr>
          <a:xfrm>
            <a:off x="793790" y="2430661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89" name="Google Shape;189;p43"/>
          <p:cNvSpPr/>
          <p:nvPr/>
        </p:nvSpPr>
        <p:spPr>
          <a:xfrm>
            <a:off x="793790" y="3048714"/>
            <a:ext cx="38988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Autonomous proposal derived from my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Cybersecurity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exam's project "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Parser Wireshark for Chronicle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b="0" i="0" sz="1750" u="none" cap="none" strike="noStrike"/>
          </a:p>
        </p:txBody>
      </p:sp>
      <p:sp>
        <p:nvSpPr>
          <p:cNvPr id="190" name="Google Shape;190;p43"/>
          <p:cNvSpPr/>
          <p:nvPr/>
        </p:nvSpPr>
        <p:spPr>
          <a:xfrm>
            <a:off x="793790" y="4755475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Enhanced with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cloud-native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architecture and enterprise-grade security operations capabilities</a:t>
            </a:r>
            <a:endParaRPr b="0" i="0" sz="1750" u="none" cap="none" strike="noStrike"/>
          </a:p>
        </p:txBody>
      </p:sp>
      <p:sp>
        <p:nvSpPr>
          <p:cNvPr id="191" name="Google Shape;191;p43"/>
          <p:cNvSpPr/>
          <p:nvPr/>
        </p:nvSpPr>
        <p:spPr>
          <a:xfrm>
            <a:off x="793790" y="6099334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Not anymore a local script, now a complete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extension to Google SecOps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/>
          <p:nvPr/>
        </p:nvSpPr>
        <p:spPr>
          <a:xfrm>
            <a:off x="793790" y="1251109"/>
            <a:ext cx="1046809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Cloud Run Processor Implementation</a:t>
            </a:r>
            <a:endParaRPr b="0" i="0" sz="4450" u="none" cap="none" strike="noStrike"/>
          </a:p>
        </p:txBody>
      </p:sp>
      <p:sp>
        <p:nvSpPr>
          <p:cNvPr id="410" name="Google Shape;410;p61"/>
          <p:cNvSpPr/>
          <p:nvPr/>
        </p:nvSpPr>
        <p:spPr>
          <a:xfrm>
            <a:off x="1840349" y="2770823"/>
            <a:ext cx="285214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Receive &amp; Download</a:t>
            </a:r>
            <a:endParaRPr b="0" i="0" sz="2200" u="none" cap="none" strike="noStrike"/>
          </a:p>
        </p:txBody>
      </p:sp>
      <p:sp>
        <p:nvSpPr>
          <p:cNvPr id="411" name="Google Shape;411;p61"/>
          <p:cNvSpPr/>
          <p:nvPr/>
        </p:nvSpPr>
        <p:spPr>
          <a:xfrm>
            <a:off x="793790" y="3261241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Flask app receives Pub/Sub notifications and downloads PCAP from GCS.</a:t>
            </a:r>
            <a:endParaRPr b="0" i="0" sz="1750" u="none" cap="none" strike="noStrike"/>
          </a:p>
        </p:txBody>
      </p:sp>
      <p:pic>
        <p:nvPicPr>
          <p:cNvPr descr="preencoded.png" id="412" name="Google Shape;4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31" y="31765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1"/>
          <p:cNvSpPr/>
          <p:nvPr/>
        </p:nvSpPr>
        <p:spPr>
          <a:xfrm>
            <a:off x="9937790" y="27708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Convert to JSON</a:t>
            </a:r>
            <a:endParaRPr b="0" i="0" sz="2200" u="none" cap="none" strike="noStrike"/>
          </a:p>
        </p:txBody>
      </p:sp>
      <p:sp>
        <p:nvSpPr>
          <p:cNvPr id="415" name="Google Shape;415;p61"/>
          <p:cNvSpPr/>
          <p:nvPr/>
        </p:nvSpPr>
        <p:spPr>
          <a:xfrm>
            <a:off x="9937790" y="3261241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Executes tshark to transform PCAP into raw JSON representation.</a:t>
            </a:r>
            <a:endParaRPr b="0" i="0" sz="1750" u="none" cap="none" strike="noStrike"/>
          </a:p>
        </p:txBody>
      </p:sp>
      <p:pic>
        <p:nvPicPr>
          <p:cNvPr descr="preencoded.png" id="416" name="Google Shape;41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2604" y="35650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1"/>
          <p:cNvSpPr/>
          <p:nvPr/>
        </p:nvSpPr>
        <p:spPr>
          <a:xfrm>
            <a:off x="9937790" y="54048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Transform to UDM</a:t>
            </a:r>
            <a:endParaRPr b="0" i="0" sz="2200" u="none" cap="none" strike="noStrike"/>
          </a:p>
        </p:txBody>
      </p:sp>
      <p:sp>
        <p:nvSpPr>
          <p:cNvPr id="419" name="Google Shape;419;p61"/>
          <p:cNvSpPr/>
          <p:nvPr/>
        </p:nvSpPr>
        <p:spPr>
          <a:xfrm>
            <a:off x="9937790" y="5895261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Streams JSON with ijson library to create standardized UDM format.</a:t>
            </a:r>
            <a:endParaRPr b="0" i="0" sz="1750" u="none" cap="none" strike="noStrike"/>
          </a:p>
        </p:txBody>
      </p:sp>
      <p:pic>
        <p:nvPicPr>
          <p:cNvPr descr="preencoded.png" id="420" name="Google Shape;420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103" y="5790962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1"/>
          <p:cNvSpPr/>
          <p:nvPr/>
        </p:nvSpPr>
        <p:spPr>
          <a:xfrm>
            <a:off x="1857256" y="54048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Upload Results</a:t>
            </a:r>
            <a:endParaRPr b="0" i="0" sz="2200" u="none" cap="none" strike="noStrike"/>
          </a:p>
        </p:txBody>
      </p:sp>
      <p:sp>
        <p:nvSpPr>
          <p:cNvPr id="423" name="Google Shape;423;p61"/>
          <p:cNvSpPr/>
          <p:nvPr/>
        </p:nvSpPr>
        <p:spPr>
          <a:xfrm>
            <a:off x="793790" y="5895261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Uploads processed UDM JSON to output bucket and logs metrics.</a:t>
            </a:r>
            <a:endParaRPr b="0" i="0" sz="1750" u="none" cap="none" strike="noStrike"/>
          </a:p>
        </p:txBody>
      </p:sp>
      <p:pic>
        <p:nvPicPr>
          <p:cNvPr descr="preencoded.png" id="424" name="Google Shape;424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30" y="5402461"/>
            <a:ext cx="339328" cy="4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/>
          <p:nvPr/>
        </p:nvSpPr>
        <p:spPr>
          <a:xfrm>
            <a:off x="793802" y="1159075"/>
            <a:ext cx="6597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lang="en-US" sz="4450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Processor: Dockerfile</a:t>
            </a:r>
            <a:endParaRPr b="0" i="0" sz="4450" u="none" cap="none" strike="noStrike"/>
          </a:p>
        </p:txBody>
      </p:sp>
      <p:pic>
        <p:nvPicPr>
          <p:cNvPr id="432" name="Google Shape;432;p62" title="processor dockerf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62" y="2513575"/>
            <a:ext cx="9820274" cy="37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/>
          <p:nvPr/>
        </p:nvSpPr>
        <p:spPr>
          <a:xfrm>
            <a:off x="793790" y="689502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Copying </a:t>
            </a:r>
            <a:r>
              <a:rPr b="1"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2 main files</a:t>
            </a: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: the </a:t>
            </a:r>
            <a:r>
              <a:rPr b="1"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entrypoint</a:t>
            </a: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and the cybersecurity project’s </a:t>
            </a:r>
            <a:r>
              <a:rPr b="1"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parser</a:t>
            </a:r>
            <a:endParaRPr b="1" i="0" sz="175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/>
          <p:nvPr/>
        </p:nvSpPr>
        <p:spPr>
          <a:xfrm>
            <a:off x="793790" y="1103948"/>
            <a:ext cx="1013983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Processor.py (Cloud Run entrypoint)</a:t>
            </a:r>
            <a:endParaRPr b="0" i="0" sz="4450" u="none" cap="none" strike="noStrike"/>
          </a:p>
        </p:txBody>
      </p:sp>
      <p:sp>
        <p:nvSpPr>
          <p:cNvPr id="440" name="Google Shape;440;p63"/>
          <p:cNvSpPr/>
          <p:nvPr/>
        </p:nvSpPr>
        <p:spPr>
          <a:xfrm>
            <a:off x="793790" y="226635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Cloud Run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waked up by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Pub/Sub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notification (</a:t>
            </a:r>
            <a:r>
              <a:rPr b="0" i="1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when a pcap is available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750" u="none" cap="none" strike="noStrike"/>
          </a:p>
        </p:txBody>
      </p:sp>
      <p:pic>
        <p:nvPicPr>
          <p:cNvPr descr="preencoded.png" id="441" name="Google Shape;44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809" y="2884408"/>
            <a:ext cx="11584781" cy="102750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3"/>
          <p:cNvSpPr/>
          <p:nvPr/>
        </p:nvSpPr>
        <p:spPr>
          <a:xfrm>
            <a:off x="793790" y="416706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443" name="Google Shape;443;p63"/>
          <p:cNvSpPr/>
          <p:nvPr/>
        </p:nvSpPr>
        <p:spPr>
          <a:xfrm>
            <a:off x="793790" y="478512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First raw conversion to JSON…</a:t>
            </a:r>
            <a:endParaRPr b="0" i="0" sz="1750" u="none" cap="none" strike="noStrike"/>
          </a:p>
        </p:txBody>
      </p:sp>
      <p:pic>
        <p:nvPicPr>
          <p:cNvPr descr="preencoded.png" id="444" name="Google Shape;44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809" y="5403175"/>
            <a:ext cx="11584781" cy="172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/>
          <p:nvPr/>
        </p:nvSpPr>
        <p:spPr>
          <a:xfrm>
            <a:off x="793790" y="69842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Processor.py </a:t>
            </a:r>
            <a:endParaRPr b="0" i="0" sz="4450" u="none" cap="none" strike="noStrike"/>
          </a:p>
        </p:txBody>
      </p:sp>
      <p:sp>
        <p:nvSpPr>
          <p:cNvPr id="451" name="Google Shape;451;p64"/>
          <p:cNvSpPr/>
          <p:nvPr/>
        </p:nvSpPr>
        <p:spPr>
          <a:xfrm>
            <a:off x="793790" y="186082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Then the UDM-compliant  conversion with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json2udm.py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(from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cybersecurity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project)</a:t>
            </a:r>
            <a:endParaRPr b="0" i="0" sz="1750" u="none" cap="none" strike="noStrike"/>
          </a:p>
        </p:txBody>
      </p:sp>
      <p:pic>
        <p:nvPicPr>
          <p:cNvPr descr="preencoded.png" id="452" name="Google Shape;4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446" y="2478881"/>
            <a:ext cx="10547390" cy="240006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4"/>
          <p:cNvSpPr/>
          <p:nvPr/>
        </p:nvSpPr>
        <p:spPr>
          <a:xfrm>
            <a:off x="793790" y="513409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And the upload to completed bucket</a:t>
            </a:r>
            <a:endParaRPr b="0" i="0" sz="1750" u="none" cap="none" strike="noStrike"/>
          </a:p>
        </p:txBody>
      </p:sp>
      <p:pic>
        <p:nvPicPr>
          <p:cNvPr descr="preencoded.png" id="454" name="Google Shape;45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8225" y="5752147"/>
            <a:ext cx="10653951" cy="177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/>
          <p:nvPr/>
        </p:nvSpPr>
        <p:spPr>
          <a:xfrm>
            <a:off x="793790" y="136790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Json2udm_cloud.py</a:t>
            </a:r>
            <a:endParaRPr b="0" i="0" sz="4450" u="none" cap="none" strike="noStrike"/>
          </a:p>
        </p:txBody>
      </p:sp>
      <p:pic>
        <p:nvPicPr>
          <p:cNvPr descr="preencoded.png" id="461" name="Google Shape;46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30316"/>
            <a:ext cx="13042821" cy="371332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5"/>
          <p:cNvSpPr/>
          <p:nvPr/>
        </p:nvSpPr>
        <p:spPr>
          <a:xfrm>
            <a:off x="793790" y="649878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Uses a "small version" of old script on a packet at time, reading them as a stream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/>
          <p:nvPr/>
        </p:nvSpPr>
        <p:spPr>
          <a:xfrm>
            <a:off x="793790" y="1149485"/>
            <a:ext cx="991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From Local Batch to Cloud-Native Streaming</a:t>
            </a:r>
            <a:endParaRPr b="0" i="0" sz="3550" u="none" cap="none" strike="noStrike"/>
          </a:p>
        </p:txBody>
      </p:sp>
      <p:sp>
        <p:nvSpPr>
          <p:cNvPr id="469" name="Google Shape;469;p66"/>
          <p:cNvSpPr/>
          <p:nvPr/>
        </p:nvSpPr>
        <p:spPr>
          <a:xfrm>
            <a:off x="1566599" y="3167100"/>
            <a:ext cx="2497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Original Approach</a:t>
            </a:r>
            <a:endParaRPr b="0" i="0" sz="2200" u="none" cap="none" strike="noStrike"/>
          </a:p>
        </p:txBody>
      </p:sp>
      <p:sp>
        <p:nvSpPr>
          <p:cNvPr id="470" name="Google Shape;470;p66"/>
          <p:cNvSpPr/>
          <p:nvPr/>
        </p:nvSpPr>
        <p:spPr>
          <a:xfrm>
            <a:off x="1566599" y="3748246"/>
            <a:ext cx="5501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Load entire JSON file into memory</a:t>
            </a:r>
            <a:endParaRPr b="0" i="0" sz="1750" u="none" cap="none" strike="noStrike"/>
          </a:p>
        </p:txBody>
      </p:sp>
      <p:sp>
        <p:nvSpPr>
          <p:cNvPr id="471" name="Google Shape;471;p66"/>
          <p:cNvSpPr/>
          <p:nvPr/>
        </p:nvSpPr>
        <p:spPr>
          <a:xfrm>
            <a:off x="1566599" y="4190446"/>
            <a:ext cx="5501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Process all packets at once</a:t>
            </a:r>
            <a:endParaRPr b="0" i="0" sz="1750" u="none" cap="none" strike="noStrike"/>
          </a:p>
        </p:txBody>
      </p:sp>
      <p:sp>
        <p:nvSpPr>
          <p:cNvPr id="472" name="Google Shape;472;p66"/>
          <p:cNvSpPr/>
          <p:nvPr/>
        </p:nvSpPr>
        <p:spPr>
          <a:xfrm>
            <a:off x="1566599" y="4632646"/>
            <a:ext cx="5501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Only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local file operations</a:t>
            </a:r>
            <a:endParaRPr b="0" i="0" sz="1750" u="none" cap="none" strike="noStrike"/>
          </a:p>
        </p:txBody>
      </p:sp>
      <p:sp>
        <p:nvSpPr>
          <p:cNvPr id="473" name="Google Shape;473;p66"/>
          <p:cNvSpPr/>
          <p:nvPr/>
        </p:nvSpPr>
        <p:spPr>
          <a:xfrm>
            <a:off x="7526879" y="3167100"/>
            <a:ext cx="3568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Cloud Improvements</a:t>
            </a:r>
            <a:endParaRPr b="0" i="0" sz="2200" u="none" cap="none" strike="noStrike"/>
          </a:p>
        </p:txBody>
      </p:sp>
      <p:sp>
        <p:nvSpPr>
          <p:cNvPr id="474" name="Google Shape;474;p66"/>
          <p:cNvSpPr/>
          <p:nvPr/>
        </p:nvSpPr>
        <p:spPr>
          <a:xfrm>
            <a:off x="7526864" y="3748246"/>
            <a:ext cx="5501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Stream processing with ijson</a:t>
            </a:r>
            <a:endParaRPr b="0" i="0" sz="1750" u="none" cap="none" strike="noStrike"/>
          </a:p>
        </p:txBody>
      </p:sp>
      <p:sp>
        <p:nvSpPr>
          <p:cNvPr id="475" name="Google Shape;475;p66"/>
          <p:cNvSpPr/>
          <p:nvPr/>
        </p:nvSpPr>
        <p:spPr>
          <a:xfrm>
            <a:off x="7526864" y="4190446"/>
            <a:ext cx="5501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Packet-by-packet handling</a:t>
            </a:r>
            <a:endParaRPr b="0" i="0" sz="1750" u="none" cap="none" strike="noStrike"/>
          </a:p>
        </p:txBody>
      </p:sp>
      <p:sp>
        <p:nvSpPr>
          <p:cNvPr id="476" name="Google Shape;476;p66"/>
          <p:cNvSpPr/>
          <p:nvPr/>
        </p:nvSpPr>
        <p:spPr>
          <a:xfrm>
            <a:off x="7526864" y="4632646"/>
            <a:ext cx="5501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Enhanced error recovery</a:t>
            </a:r>
            <a:endParaRPr b="0" i="0" sz="1750" u="none" cap="none" strike="noStrike"/>
          </a:p>
        </p:txBody>
      </p:sp>
      <p:sp>
        <p:nvSpPr>
          <p:cNvPr id="477" name="Google Shape;477;p66"/>
          <p:cNvSpPr/>
          <p:nvPr/>
        </p:nvSpPr>
        <p:spPr>
          <a:xfrm>
            <a:off x="7526864" y="5074846"/>
            <a:ext cx="5501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Refined UDM structure</a:t>
            </a:r>
            <a:endParaRPr b="0" i="0" sz="1750" u="none" cap="none" strike="noStrike"/>
          </a:p>
        </p:txBody>
      </p:sp>
      <p:sp>
        <p:nvSpPr>
          <p:cNvPr id="478" name="Google Shape;478;p66"/>
          <p:cNvSpPr/>
          <p:nvPr/>
        </p:nvSpPr>
        <p:spPr>
          <a:xfrm>
            <a:off x="1003497" y="6316900"/>
            <a:ext cx="9496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These adaptations transformed a local tool into a scalable, cloud-native component.</a:t>
            </a:r>
            <a:endParaRPr b="0" i="0" sz="1750" u="none" cap="none" strike="noStrike"/>
          </a:p>
        </p:txBody>
      </p:sp>
      <p:sp>
        <p:nvSpPr>
          <p:cNvPr id="479" name="Google Shape;479;p66"/>
          <p:cNvSpPr/>
          <p:nvPr/>
        </p:nvSpPr>
        <p:spPr>
          <a:xfrm>
            <a:off x="1566599" y="5032571"/>
            <a:ext cx="5501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Slower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/>
          <p:nvPr/>
        </p:nvSpPr>
        <p:spPr>
          <a:xfrm>
            <a:off x="793790" y="1059299"/>
            <a:ext cx="775513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Json2udm_cloud.py: output</a:t>
            </a:r>
            <a:endParaRPr b="0" i="0" sz="4450" u="none" cap="none" strike="noStrike"/>
          </a:p>
        </p:txBody>
      </p:sp>
      <p:pic>
        <p:nvPicPr>
          <p:cNvPr descr="preencoded.png" id="486" name="Google Shape;4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21706"/>
            <a:ext cx="13042821" cy="494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8"/>
          <p:cNvSpPr/>
          <p:nvPr/>
        </p:nvSpPr>
        <p:spPr>
          <a:xfrm>
            <a:off x="793790" y="213324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Processor: GCP logs</a:t>
            </a:r>
            <a:endParaRPr b="0" i="0" sz="4450" u="none" cap="none" strike="noStrike"/>
          </a:p>
        </p:txBody>
      </p:sp>
      <p:pic>
        <p:nvPicPr>
          <p:cNvPr descr="preencoded.png" id="493" name="Google Shape;49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295650"/>
            <a:ext cx="13042821" cy="218265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8"/>
          <p:cNvSpPr/>
          <p:nvPr/>
        </p:nvSpPr>
        <p:spPr>
          <a:xfrm>
            <a:off x="793790" y="573345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Cloud Run Log's Snippet on Google CLoud Platform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9"/>
          <p:cNvSpPr/>
          <p:nvPr/>
        </p:nvSpPr>
        <p:spPr>
          <a:xfrm>
            <a:off x="793790" y="651510"/>
            <a:ext cx="851380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Processor: resource definition</a:t>
            </a:r>
            <a:endParaRPr b="0" i="0" sz="4450" u="none" cap="none" strike="noStrike"/>
          </a:p>
        </p:txBody>
      </p:sp>
      <p:pic>
        <p:nvPicPr>
          <p:cNvPr descr="preencoded.png" id="501" name="Google Shape;50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813917"/>
            <a:ext cx="11582400" cy="514611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9"/>
          <p:cNvSpPr/>
          <p:nvPr/>
        </p:nvSpPr>
        <p:spPr>
          <a:xfrm>
            <a:off x="793790" y="721518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 snippet of main.tf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/>
          <p:nvPr/>
        </p:nvSpPr>
        <p:spPr>
          <a:xfrm>
            <a:off x="793790" y="973455"/>
            <a:ext cx="732996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Processor &amp; Pub/Sub: IAM</a:t>
            </a:r>
            <a:endParaRPr b="0" i="0" sz="4450" u="none" cap="none" strike="noStrike"/>
          </a:p>
        </p:txBody>
      </p:sp>
      <p:pic>
        <p:nvPicPr>
          <p:cNvPr descr="preencoded.png" id="509" name="Google Shape;50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77547"/>
            <a:ext cx="8420100" cy="472344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0"/>
          <p:cNvSpPr/>
          <p:nvPr/>
        </p:nvSpPr>
        <p:spPr>
          <a:xfrm>
            <a:off x="9774912" y="2226469"/>
            <a:ext cx="4069199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var </a:t>
            </a:r>
            <a:r>
              <a:rPr b="0" i="0" lang="en-US" sz="1400" u="none" cap="none" strike="noStrike">
                <a:solidFill>
                  <a:srgbClr val="E5DCE6"/>
                </a:solidFill>
                <a:highlight>
                  <a:srgbClr val="3E0845"/>
                </a:highlight>
                <a:latin typeface="Consolas"/>
                <a:ea typeface="Consolas"/>
                <a:cs typeface="Consolas"/>
                <a:sym typeface="Consolas"/>
              </a:rPr>
              <a:t>allow_unauthenticated_invocations</a:t>
            </a:r>
            <a:r>
              <a:rPr b="0" i="0" lang="en-US" sz="14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b="0" i="0" sz="1400" u="none" cap="none" strike="noStrike"/>
          </a:p>
        </p:txBody>
      </p:sp>
      <p:sp>
        <p:nvSpPr>
          <p:cNvPr id="511" name="Google Shape;511;p70"/>
          <p:cNvSpPr/>
          <p:nvPr/>
        </p:nvSpPr>
        <p:spPr>
          <a:xfrm>
            <a:off x="9774912" y="2751177"/>
            <a:ext cx="308145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Authenticated Access</a:t>
            </a:r>
            <a:endParaRPr b="0" i="0" sz="2200" u="none" cap="none" strike="noStrike"/>
          </a:p>
        </p:txBody>
      </p:sp>
      <p:sp>
        <p:nvSpPr>
          <p:cNvPr id="512" name="Google Shape;512;p70"/>
          <p:cNvSpPr/>
          <p:nvPr/>
        </p:nvSpPr>
        <p:spPr>
          <a:xfrm>
            <a:off x="9774912" y="3332321"/>
            <a:ext cx="4069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Default behavior</a:t>
            </a:r>
            <a:endParaRPr b="0" i="0" sz="1750" u="none" cap="none" strike="noStrike"/>
          </a:p>
        </p:txBody>
      </p:sp>
      <p:sp>
        <p:nvSpPr>
          <p:cNvPr id="513" name="Google Shape;513;p70"/>
          <p:cNvSpPr/>
          <p:nvPr/>
        </p:nvSpPr>
        <p:spPr>
          <a:xfrm>
            <a:off x="9774912" y="3774519"/>
            <a:ext cx="40691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Pub/Sub calls verified through Cloud Run service account.</a:t>
            </a:r>
            <a:endParaRPr b="0" i="0" sz="1750" u="none" cap="none" strike="noStrike"/>
          </a:p>
        </p:txBody>
      </p:sp>
      <p:sp>
        <p:nvSpPr>
          <p:cNvPr id="514" name="Google Shape;514;p70"/>
          <p:cNvSpPr/>
          <p:nvPr/>
        </p:nvSpPr>
        <p:spPr>
          <a:xfrm>
            <a:off x="9774912" y="4579620"/>
            <a:ext cx="4069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OIDC token validation</a:t>
            </a:r>
            <a:endParaRPr b="0" i="0" sz="1750" u="none" cap="none" strike="noStrike"/>
          </a:p>
        </p:txBody>
      </p:sp>
      <p:sp>
        <p:nvSpPr>
          <p:cNvPr id="515" name="Google Shape;515;p70"/>
          <p:cNvSpPr/>
          <p:nvPr/>
        </p:nvSpPr>
        <p:spPr>
          <a:xfrm>
            <a:off x="9774912" y="5169337"/>
            <a:ext cx="344185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Unauthenticated Access</a:t>
            </a:r>
            <a:endParaRPr b="0" i="0" sz="2200" u="none" cap="none" strike="noStrike"/>
          </a:p>
        </p:txBody>
      </p:sp>
      <p:sp>
        <p:nvSpPr>
          <p:cNvPr id="516" name="Google Shape;516;p70"/>
          <p:cNvSpPr/>
          <p:nvPr/>
        </p:nvSpPr>
        <p:spPr>
          <a:xfrm>
            <a:off x="9774912" y="5750481"/>
            <a:ext cx="4069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Public endpoint access</a:t>
            </a:r>
            <a:endParaRPr b="0" i="0" sz="1750" u="none" cap="none" strike="noStrike"/>
          </a:p>
        </p:txBody>
      </p:sp>
      <p:sp>
        <p:nvSpPr>
          <p:cNvPr id="517" name="Google Shape;517;p70"/>
          <p:cNvSpPr/>
          <p:nvPr/>
        </p:nvSpPr>
        <p:spPr>
          <a:xfrm>
            <a:off x="9774912" y="6192679"/>
            <a:ext cx="4069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Simplified testing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7" name="Google Shape;1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/>
          <p:nvPr/>
        </p:nvSpPr>
        <p:spPr>
          <a:xfrm>
            <a:off x="684371" y="845106"/>
            <a:ext cx="7400687" cy="611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800"/>
              <a:buFont typeface="Bricolage Grotesque"/>
              <a:buNone/>
            </a:pPr>
            <a:r>
              <a:rPr b="1" i="0" lang="en-US" sz="38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Key Features &amp; Enhancements</a:t>
            </a:r>
            <a:endParaRPr b="0" i="0" sz="3800" u="none" cap="none" strike="noStrike"/>
          </a:p>
        </p:txBody>
      </p:sp>
      <p:sp>
        <p:nvSpPr>
          <p:cNvPr id="199" name="Google Shape;199;p44"/>
          <p:cNvSpPr/>
          <p:nvPr/>
        </p:nvSpPr>
        <p:spPr>
          <a:xfrm>
            <a:off x="684371" y="1749385"/>
            <a:ext cx="439936" cy="439936"/>
          </a:xfrm>
          <a:prstGeom prst="roundRect">
            <a:avLst>
              <a:gd fmla="val 1866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0" name="Google Shape;20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54" y="1785997"/>
            <a:ext cx="293251" cy="36659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/>
          <p:nvPr/>
        </p:nvSpPr>
        <p:spPr>
          <a:xfrm>
            <a:off x="1319808" y="1816537"/>
            <a:ext cx="2663071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900"/>
              <a:buFont typeface="Bricolage Grotesque"/>
              <a:buNone/>
            </a:pPr>
            <a:r>
              <a:rPr b="1" i="0" lang="en-US" sz="19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Hybrid Capture Model</a:t>
            </a:r>
            <a:endParaRPr b="0" i="0" sz="1900" u="none" cap="none" strike="noStrike"/>
          </a:p>
        </p:txBody>
      </p:sp>
      <p:sp>
        <p:nvSpPr>
          <p:cNvPr id="202" name="Google Shape;202;p44"/>
          <p:cNvSpPr/>
          <p:nvPr/>
        </p:nvSpPr>
        <p:spPr>
          <a:xfrm>
            <a:off x="1319808" y="2239328"/>
            <a:ext cx="7139821" cy="62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Dockerized tshark sniffer for on-premises deployment with automatic PCAP rotation and cloud upload.</a:t>
            </a:r>
            <a:endParaRPr b="0" i="0" sz="1500" u="none" cap="none" strike="noStrike"/>
          </a:p>
        </p:txBody>
      </p:sp>
      <p:sp>
        <p:nvSpPr>
          <p:cNvPr id="203" name="Google Shape;203;p44"/>
          <p:cNvSpPr/>
          <p:nvPr/>
        </p:nvSpPr>
        <p:spPr>
          <a:xfrm>
            <a:off x="684371" y="3255883"/>
            <a:ext cx="439936" cy="439936"/>
          </a:xfrm>
          <a:prstGeom prst="roundRect">
            <a:avLst>
              <a:gd fmla="val 1866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4" name="Google Shape;20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654" y="3292495"/>
            <a:ext cx="293251" cy="36659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4"/>
          <p:cNvSpPr/>
          <p:nvPr/>
        </p:nvSpPr>
        <p:spPr>
          <a:xfrm>
            <a:off x="1319808" y="3323034"/>
            <a:ext cx="2696289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900"/>
              <a:buFont typeface="Bricolage Grotesque"/>
              <a:buNone/>
            </a:pPr>
            <a:r>
              <a:rPr b="1" i="0" lang="en-US" sz="19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Serverless Processing</a:t>
            </a:r>
            <a:endParaRPr b="0" i="0" sz="1900" u="none" cap="none" strike="noStrike"/>
          </a:p>
        </p:txBody>
      </p:sp>
      <p:sp>
        <p:nvSpPr>
          <p:cNvPr id="206" name="Google Shape;206;p44"/>
          <p:cNvSpPr/>
          <p:nvPr/>
        </p:nvSpPr>
        <p:spPr>
          <a:xfrm>
            <a:off x="1319808" y="3745825"/>
            <a:ext cx="7139821" cy="62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GCP Cloud Run service transforms network data into Unified Data Model format.</a:t>
            </a:r>
            <a:endParaRPr b="0" i="0" sz="1500" u="none" cap="none" strike="noStrike"/>
          </a:p>
        </p:txBody>
      </p:sp>
      <p:sp>
        <p:nvSpPr>
          <p:cNvPr id="207" name="Google Shape;207;p44"/>
          <p:cNvSpPr/>
          <p:nvPr/>
        </p:nvSpPr>
        <p:spPr>
          <a:xfrm>
            <a:off x="684371" y="4762381"/>
            <a:ext cx="439936" cy="439936"/>
          </a:xfrm>
          <a:prstGeom prst="roundRect">
            <a:avLst>
              <a:gd fmla="val 1866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8" name="Google Shape;20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654" y="4798993"/>
            <a:ext cx="293251" cy="36659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4"/>
          <p:cNvSpPr/>
          <p:nvPr/>
        </p:nvSpPr>
        <p:spPr>
          <a:xfrm>
            <a:off x="1319808" y="4829532"/>
            <a:ext cx="3195042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900"/>
              <a:buFont typeface="Bricolage Grotesque"/>
              <a:buNone/>
            </a:pPr>
            <a:r>
              <a:rPr b="1" i="0" lang="en-US" sz="19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Optimized Transformation</a:t>
            </a:r>
            <a:endParaRPr b="0" i="0" sz="1900" u="none" cap="none" strike="noStrike"/>
          </a:p>
        </p:txBody>
      </p:sp>
      <p:sp>
        <p:nvSpPr>
          <p:cNvPr id="210" name="Google Shape;210;p44"/>
          <p:cNvSpPr/>
          <p:nvPr/>
        </p:nvSpPr>
        <p:spPr>
          <a:xfrm>
            <a:off x="1319808" y="5252323"/>
            <a:ext cx="7139821" cy="62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Streaming JSON parsing handles massive outputs within Cloud Run's memory constraints.</a:t>
            </a:r>
            <a:endParaRPr b="0" i="0" sz="1500" u="none" cap="none" strike="noStrike"/>
          </a:p>
        </p:txBody>
      </p:sp>
      <p:sp>
        <p:nvSpPr>
          <p:cNvPr id="211" name="Google Shape;211;p44"/>
          <p:cNvSpPr/>
          <p:nvPr/>
        </p:nvSpPr>
        <p:spPr>
          <a:xfrm>
            <a:off x="684371" y="6268879"/>
            <a:ext cx="439936" cy="439936"/>
          </a:xfrm>
          <a:prstGeom prst="roundRect">
            <a:avLst>
              <a:gd fmla="val 1866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2" name="Google Shape;212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7654" y="6305490"/>
            <a:ext cx="293251" cy="3665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4"/>
          <p:cNvSpPr/>
          <p:nvPr/>
        </p:nvSpPr>
        <p:spPr>
          <a:xfrm>
            <a:off x="1319808" y="6336030"/>
            <a:ext cx="2444353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900"/>
              <a:buFont typeface="Bricolage Grotesque"/>
              <a:buNone/>
            </a:pPr>
            <a:r>
              <a:rPr b="1" i="0" lang="en-US" sz="19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Secure by Design</a:t>
            </a:r>
            <a:endParaRPr b="0" i="0" sz="1900" u="none" cap="none" strike="noStrike"/>
          </a:p>
        </p:txBody>
      </p:sp>
      <p:sp>
        <p:nvSpPr>
          <p:cNvPr id="214" name="Google Shape;214;p44"/>
          <p:cNvSpPr/>
          <p:nvPr/>
        </p:nvSpPr>
        <p:spPr>
          <a:xfrm>
            <a:off x="1319808" y="6758821"/>
            <a:ext cx="7139821" cy="62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Implements IAM least-privilege principles and OIDC-authenticated invocations.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1"/>
          <p:cNvSpPr/>
          <p:nvPr/>
        </p:nvSpPr>
        <p:spPr>
          <a:xfrm>
            <a:off x="793790" y="64531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Pub/Sub topics</a:t>
            </a:r>
            <a:endParaRPr b="0" i="0" sz="4450" u="none" cap="none" strike="noStrike"/>
          </a:p>
        </p:txBody>
      </p:sp>
      <p:pic>
        <p:nvPicPr>
          <p:cNvPr descr="preencoded.png" id="524" name="Google Shape;52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49410"/>
            <a:ext cx="7468314" cy="533102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1"/>
          <p:cNvSpPr/>
          <p:nvPr/>
        </p:nvSpPr>
        <p:spPr>
          <a:xfrm>
            <a:off x="9065300" y="1921073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Normal push</a:t>
            </a:r>
            <a:endParaRPr b="0" i="0" sz="3550" u="none" cap="none" strike="noStrike"/>
          </a:p>
        </p:txBody>
      </p:sp>
      <p:sp>
        <p:nvSpPr>
          <p:cNvPr id="526" name="Google Shape;526;p71"/>
          <p:cNvSpPr/>
          <p:nvPr/>
        </p:nvSpPr>
        <p:spPr>
          <a:xfrm>
            <a:off x="9065300" y="2714863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&amp;</a:t>
            </a:r>
            <a:endParaRPr b="0" i="0" sz="3550" u="none" cap="none" strike="noStrike"/>
          </a:p>
        </p:txBody>
      </p:sp>
      <p:sp>
        <p:nvSpPr>
          <p:cNvPr id="527" name="Google Shape;527;p71"/>
          <p:cNvSpPr/>
          <p:nvPr/>
        </p:nvSpPr>
        <p:spPr>
          <a:xfrm>
            <a:off x="9065300" y="3508653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Dead Letter Queue</a:t>
            </a:r>
            <a:endParaRPr b="0" i="0" sz="3550" u="none" cap="none" strike="noStrike"/>
          </a:p>
        </p:txBody>
      </p:sp>
      <p:sp>
        <p:nvSpPr>
          <p:cNvPr id="528" name="Google Shape;528;p71"/>
          <p:cNvSpPr/>
          <p:nvPr/>
        </p:nvSpPr>
        <p:spPr>
          <a:xfrm>
            <a:off x="8823127" y="4302443"/>
            <a:ext cx="502098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529" name="Google Shape;52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3127" y="4920496"/>
            <a:ext cx="5020985" cy="2408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/>
          <p:nvPr/>
        </p:nvSpPr>
        <p:spPr>
          <a:xfrm>
            <a:off x="788670" y="619720"/>
            <a:ext cx="5634157" cy="70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00"/>
              <a:buFont typeface="Bricolage Grotesque"/>
              <a:buNone/>
            </a:pPr>
            <a:r>
              <a:rPr b="1" i="0" lang="en-US" sz="44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GCP: buckets</a:t>
            </a:r>
            <a:endParaRPr b="0" i="0" sz="4400" u="none" cap="none" strike="noStrike"/>
          </a:p>
        </p:txBody>
      </p:sp>
      <p:pic>
        <p:nvPicPr>
          <p:cNvPr descr="preencoded.png" id="536" name="Google Shape;53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1774627"/>
            <a:ext cx="13053060" cy="2971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7" name="Google Shape;53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670" y="4999792"/>
            <a:ext cx="13053060" cy="265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3"/>
          <p:cNvSpPr/>
          <p:nvPr/>
        </p:nvSpPr>
        <p:spPr>
          <a:xfrm>
            <a:off x="751403" y="591383"/>
            <a:ext cx="11512748" cy="536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350"/>
              <a:buFont typeface="Bricolage Grotesque"/>
              <a:buNone/>
            </a:pPr>
            <a:r>
              <a:rPr b="1" i="0" lang="en-US" sz="33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TestVM: validates pipeline through realistic simulation</a:t>
            </a:r>
            <a:endParaRPr b="0" i="0" sz="3350" u="none" cap="none" strike="noStrike"/>
          </a:p>
        </p:txBody>
      </p:sp>
      <p:sp>
        <p:nvSpPr>
          <p:cNvPr id="544" name="Google Shape;544;p73"/>
          <p:cNvSpPr/>
          <p:nvPr/>
        </p:nvSpPr>
        <p:spPr>
          <a:xfrm>
            <a:off x="751403" y="1557457"/>
            <a:ext cx="13127593" cy="686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This Terraform-defined component replicates </a:t>
            </a:r>
            <a:r>
              <a:rPr b="1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on-premises edge environments</a:t>
            </a: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where the sniffer operates. It uses </a:t>
            </a:r>
            <a:r>
              <a:rPr b="1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tcpreplay</a:t>
            </a: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to replay PCAP files and </a:t>
            </a:r>
            <a:r>
              <a:rPr b="1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hping3</a:t>
            </a: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to simulate network attacks like SYN floods.</a:t>
            </a:r>
            <a:endParaRPr b="0" i="0" sz="1650" u="none" cap="none" strike="noStrike"/>
          </a:p>
        </p:txBody>
      </p:sp>
      <p:pic>
        <p:nvPicPr>
          <p:cNvPr descr="preencoded.png" id="545" name="Google Shape;54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03" y="2587268"/>
            <a:ext cx="1073468" cy="128813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3"/>
          <p:cNvSpPr/>
          <p:nvPr/>
        </p:nvSpPr>
        <p:spPr>
          <a:xfrm>
            <a:off x="2146816" y="2801938"/>
            <a:ext cx="2683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100"/>
              <a:buFont typeface="Bricolage Grotesque"/>
              <a:buNone/>
            </a:pPr>
            <a:r>
              <a:rPr b="1" i="0" lang="en-US" sz="21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VM Initialization</a:t>
            </a:r>
            <a:endParaRPr b="0" i="0" sz="2100" u="none" cap="none" strike="noStrike"/>
          </a:p>
        </p:txBody>
      </p:sp>
      <p:sp>
        <p:nvSpPr>
          <p:cNvPr id="547" name="Google Shape;547;p73"/>
          <p:cNvSpPr/>
          <p:nvPr/>
        </p:nvSpPr>
        <p:spPr>
          <a:xfrm>
            <a:off x="2146816" y="3266043"/>
            <a:ext cx="1173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Startup script configures Docker environment with GCP credentials and network settings</a:t>
            </a:r>
            <a:endParaRPr b="0" i="0" sz="1650" u="none" cap="none" strike="noStrike"/>
          </a:p>
        </p:txBody>
      </p:sp>
      <p:pic>
        <p:nvPicPr>
          <p:cNvPr descr="preencoded.png" id="548" name="Google Shape;54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03" y="3875405"/>
            <a:ext cx="1073468" cy="128813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3"/>
          <p:cNvSpPr/>
          <p:nvPr/>
        </p:nvSpPr>
        <p:spPr>
          <a:xfrm>
            <a:off x="2146816" y="4090075"/>
            <a:ext cx="2683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100"/>
              <a:buFont typeface="Bricolage Grotesque"/>
              <a:buNone/>
            </a:pPr>
            <a:r>
              <a:rPr b="1" i="0" lang="en-US" sz="21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Traffic Generation</a:t>
            </a:r>
            <a:endParaRPr b="0" i="0" sz="2100" u="none" cap="none" strike="noStrike"/>
          </a:p>
        </p:txBody>
      </p:sp>
      <p:sp>
        <p:nvSpPr>
          <p:cNvPr id="550" name="Google Shape;550;p73"/>
          <p:cNvSpPr/>
          <p:nvPr/>
        </p:nvSpPr>
        <p:spPr>
          <a:xfrm>
            <a:off x="2146816" y="4554180"/>
            <a:ext cx="1173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Tools like tcpreplay and hping3 create controlled network scenarios for testing</a:t>
            </a:r>
            <a:endParaRPr b="0" i="0" sz="1650" u="none" cap="none" strike="noStrike"/>
          </a:p>
        </p:txBody>
      </p:sp>
      <p:pic>
        <p:nvPicPr>
          <p:cNvPr descr="preencoded.png" id="551" name="Google Shape;55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403" y="5163542"/>
            <a:ext cx="1073468" cy="128813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3"/>
          <p:cNvSpPr/>
          <p:nvPr/>
        </p:nvSpPr>
        <p:spPr>
          <a:xfrm>
            <a:off x="2146816" y="5378212"/>
            <a:ext cx="2683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100"/>
              <a:buFont typeface="Bricolage Grotesque"/>
              <a:buNone/>
            </a:pPr>
            <a:r>
              <a:rPr b="1" i="0" lang="en-US" sz="21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Attack Simulation</a:t>
            </a:r>
            <a:endParaRPr b="0" i="0" sz="2100" u="none" cap="none" strike="noStrike"/>
          </a:p>
        </p:txBody>
      </p:sp>
      <p:sp>
        <p:nvSpPr>
          <p:cNvPr id="553" name="Google Shape;553;p73"/>
          <p:cNvSpPr/>
          <p:nvPr/>
        </p:nvSpPr>
        <p:spPr>
          <a:xfrm>
            <a:off x="2146816" y="5842318"/>
            <a:ext cx="1173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SYN flood attacks test sniffer response to anomalous traffic patterns</a:t>
            </a:r>
            <a:endParaRPr b="0" i="0" sz="1650" u="none" cap="none" strike="noStrike"/>
          </a:p>
        </p:txBody>
      </p:sp>
      <p:pic>
        <p:nvPicPr>
          <p:cNvPr descr="preencoded.png" id="554" name="Google Shape;554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403" y="6451679"/>
            <a:ext cx="1073468" cy="128813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3"/>
          <p:cNvSpPr/>
          <p:nvPr/>
        </p:nvSpPr>
        <p:spPr>
          <a:xfrm>
            <a:off x="2146816" y="6666349"/>
            <a:ext cx="2893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100"/>
              <a:buFont typeface="Bricolage Grotesque"/>
              <a:buNone/>
            </a:pPr>
            <a:r>
              <a:rPr b="1" i="0" lang="en-US" sz="21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End-to-End Validation</a:t>
            </a:r>
            <a:endParaRPr b="0" i="0" sz="2100" u="none" cap="none" strike="noStrike"/>
          </a:p>
        </p:txBody>
      </p:sp>
      <p:sp>
        <p:nvSpPr>
          <p:cNvPr id="556" name="Google Shape;556;p73"/>
          <p:cNvSpPr/>
          <p:nvPr/>
        </p:nvSpPr>
        <p:spPr>
          <a:xfrm>
            <a:off x="2146816" y="7130455"/>
            <a:ext cx="1173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Complete pipeline testing from packet capture to UDM format conversion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/>
          <p:nvPr/>
        </p:nvSpPr>
        <p:spPr>
          <a:xfrm>
            <a:off x="785098" y="616863"/>
            <a:ext cx="7539276" cy="700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00"/>
              <a:buFont typeface="Bricolage Grotesque"/>
              <a:buNone/>
            </a:pPr>
            <a:r>
              <a:rPr b="1" i="0" lang="en-US" sz="44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TestVM: Resouce definition</a:t>
            </a:r>
            <a:endParaRPr b="0" i="0" sz="4400" u="none" cap="none" strike="noStrike"/>
          </a:p>
        </p:txBody>
      </p:sp>
      <p:pic>
        <p:nvPicPr>
          <p:cNvPr descr="preencoded.png" id="563" name="Google Shape;56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98" y="1766411"/>
            <a:ext cx="13060204" cy="529780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4"/>
          <p:cNvSpPr/>
          <p:nvPr/>
        </p:nvSpPr>
        <p:spPr>
          <a:xfrm>
            <a:off x="785098" y="7316510"/>
            <a:ext cx="13060204" cy="358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 snippet of main.tf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/>
          <p:nvPr/>
        </p:nvSpPr>
        <p:spPr>
          <a:xfrm>
            <a:off x="785098" y="616863"/>
            <a:ext cx="75393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00"/>
              <a:buFont typeface="Bricolage Grotesque"/>
              <a:buNone/>
            </a:pPr>
            <a:r>
              <a:rPr b="1" lang="en-US" sz="4400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Easy testing</a:t>
            </a:r>
            <a:endParaRPr b="0" i="0" sz="4400" u="none" cap="none" strike="noStrike"/>
          </a:p>
        </p:txBody>
      </p:sp>
      <p:sp>
        <p:nvSpPr>
          <p:cNvPr id="571" name="Google Shape;571;p75"/>
          <p:cNvSpPr/>
          <p:nvPr/>
        </p:nvSpPr>
        <p:spPr>
          <a:xfrm>
            <a:off x="964975" y="1785800"/>
            <a:ext cx="3481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Output of:</a:t>
            </a:r>
            <a:endParaRPr b="0" i="0" sz="1750" u="none" cap="none" strike="noStrike"/>
          </a:p>
        </p:txBody>
      </p:sp>
      <p:pic>
        <p:nvPicPr>
          <p:cNvPr id="572" name="Google Shape;572;p75" title="apply cm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00" y="2332750"/>
            <a:ext cx="5629264" cy="4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5"/>
          <p:cNvSpPr/>
          <p:nvPr/>
        </p:nvSpPr>
        <p:spPr>
          <a:xfrm>
            <a:off x="964975" y="3246300"/>
            <a:ext cx="54867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All required values are printed, thanks to the definitions in outputs.tf</a:t>
            </a:r>
            <a:endParaRPr sz="175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75"/>
          <p:cNvSpPr/>
          <p:nvPr/>
        </p:nvSpPr>
        <p:spPr>
          <a:xfrm>
            <a:off x="964975" y="7018200"/>
            <a:ext cx="54867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Additionally, you'll find a small “how-to” guide </a:t>
            </a:r>
            <a:endParaRPr sz="175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for testing the project with the TestVM:</a:t>
            </a:r>
            <a:endParaRPr sz="175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75" title="apply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675" y="1550838"/>
            <a:ext cx="7448550" cy="54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5" title="apply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787" y="4366875"/>
            <a:ext cx="5803900" cy="21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2" name="Google Shape;58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2236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6"/>
          <p:cNvSpPr/>
          <p:nvPr/>
        </p:nvSpPr>
        <p:spPr>
          <a:xfrm>
            <a:off x="725924" y="3163253"/>
            <a:ext cx="7515939" cy="648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050"/>
              <a:buFont typeface="Bricolage Grotesque"/>
              <a:buNone/>
            </a:pPr>
            <a:r>
              <a:rPr b="1" i="0" lang="en-US" sz="40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Observability and Monitoring</a:t>
            </a:r>
            <a:endParaRPr b="0" i="0" sz="4050" u="none" cap="none" strike="noStrike"/>
          </a:p>
        </p:txBody>
      </p:sp>
      <p:pic>
        <p:nvPicPr>
          <p:cNvPr descr="preencoded.png" id="584" name="Google Shape;58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924" y="4158615"/>
            <a:ext cx="518517" cy="51851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6"/>
          <p:cNvSpPr/>
          <p:nvPr/>
        </p:nvSpPr>
        <p:spPr>
          <a:xfrm>
            <a:off x="1451848" y="4245531"/>
            <a:ext cx="2592824" cy="32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"/>
              <a:buNone/>
            </a:pPr>
            <a:r>
              <a:rPr b="1" i="0" lang="en-US" sz="20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Cloud Logging</a:t>
            </a:r>
            <a:endParaRPr b="0" i="0" sz="2000" u="none" cap="none" strike="noStrike"/>
          </a:p>
        </p:txBody>
      </p:sp>
      <p:sp>
        <p:nvSpPr>
          <p:cNvPr id="586" name="Google Shape;586;p76"/>
          <p:cNvSpPr/>
          <p:nvPr/>
        </p:nvSpPr>
        <p:spPr>
          <a:xfrm>
            <a:off x="1451848" y="4694039"/>
            <a:ext cx="12452628" cy="33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Structured logs from sniffer and processor centralized in Google Cloud Logging.</a:t>
            </a:r>
            <a:endParaRPr b="0" i="0" sz="1600" u="none" cap="none" strike="noStrike"/>
          </a:p>
        </p:txBody>
      </p:sp>
      <p:pic>
        <p:nvPicPr>
          <p:cNvPr descr="preencoded.png" id="587" name="Google Shape;58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924" y="5476875"/>
            <a:ext cx="518517" cy="51851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6"/>
          <p:cNvSpPr/>
          <p:nvPr/>
        </p:nvSpPr>
        <p:spPr>
          <a:xfrm>
            <a:off x="1451848" y="5563791"/>
            <a:ext cx="2592824" cy="32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"/>
              <a:buNone/>
            </a:pPr>
            <a:r>
              <a:rPr b="1" i="0" lang="en-US" sz="20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Log-Based Metrics</a:t>
            </a:r>
            <a:endParaRPr b="0" i="0" sz="2000" u="none" cap="none" strike="noStrike"/>
          </a:p>
        </p:txBody>
      </p:sp>
      <p:sp>
        <p:nvSpPr>
          <p:cNvPr id="589" name="Google Shape;589;p76"/>
          <p:cNvSpPr/>
          <p:nvPr/>
        </p:nvSpPr>
        <p:spPr>
          <a:xfrm>
            <a:off x="1451848" y="6012299"/>
            <a:ext cx="12452628" cy="33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Custom metrics track heartbeats, file operations, packet counts, and errors.</a:t>
            </a:r>
            <a:endParaRPr b="0" i="0" sz="1600" u="none" cap="none" strike="noStrike"/>
          </a:p>
        </p:txBody>
      </p:sp>
      <p:pic>
        <p:nvPicPr>
          <p:cNvPr descr="preencoded.png" id="590" name="Google Shape;590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924" y="6795135"/>
            <a:ext cx="518517" cy="51851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6"/>
          <p:cNvSpPr/>
          <p:nvPr/>
        </p:nvSpPr>
        <p:spPr>
          <a:xfrm>
            <a:off x="1451848" y="6882051"/>
            <a:ext cx="2976682" cy="32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"/>
              <a:buNone/>
            </a:pPr>
            <a:r>
              <a:rPr b="1" i="0" lang="en-US" sz="20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Operational Dashboard</a:t>
            </a:r>
            <a:endParaRPr b="0" i="0" sz="2000" u="none" cap="none" strike="noStrike"/>
          </a:p>
        </p:txBody>
      </p:sp>
      <p:sp>
        <p:nvSpPr>
          <p:cNvPr id="592" name="Google Shape;592;p76"/>
          <p:cNvSpPr/>
          <p:nvPr/>
        </p:nvSpPr>
        <p:spPr>
          <a:xfrm>
            <a:off x="1451848" y="7330559"/>
            <a:ext cx="12452628" cy="33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Comprehensive view of pipeline health using Monitoring Query Language (MQL).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7"/>
          <p:cNvSpPr/>
          <p:nvPr/>
        </p:nvSpPr>
        <p:spPr>
          <a:xfrm>
            <a:off x="793790" y="1369219"/>
            <a:ext cx="688883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Log metrics in Terraform</a:t>
            </a:r>
            <a:endParaRPr b="0" i="0" sz="4450" u="none" cap="none" strike="noStrike"/>
          </a:p>
        </p:txBody>
      </p:sp>
      <p:pic>
        <p:nvPicPr>
          <p:cNvPr descr="preencoded.png" id="599" name="Google Shape;59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31626"/>
            <a:ext cx="13042821" cy="3710702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7"/>
          <p:cNvSpPr/>
          <p:nvPr/>
        </p:nvSpPr>
        <p:spPr>
          <a:xfrm>
            <a:off x="793790" y="649747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 example of metric defined in terraform's main.tf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/>
          <p:nvPr/>
        </p:nvSpPr>
        <p:spPr>
          <a:xfrm>
            <a:off x="631031" y="495776"/>
            <a:ext cx="5176718" cy="563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00"/>
              <a:buFont typeface="Bricolage Grotesque"/>
              <a:buNone/>
            </a:pPr>
            <a:r>
              <a:rPr b="1" i="0" lang="en-US" sz="35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Operational Dashboard</a:t>
            </a:r>
            <a:endParaRPr b="0" i="0" sz="3500" u="none" cap="none" strike="noStrike"/>
          </a:p>
        </p:txBody>
      </p:sp>
      <p:pic>
        <p:nvPicPr>
          <p:cNvPr descr="preencoded.png" id="607" name="Google Shape;60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031" y="1151420"/>
            <a:ext cx="13368339" cy="6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/>
          <p:nvPr/>
        </p:nvSpPr>
        <p:spPr>
          <a:xfrm>
            <a:off x="631031" y="8412837"/>
            <a:ext cx="13368338" cy="230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100"/>
              <a:buFont typeface="Montserrat"/>
              <a:buNone/>
            </a:pPr>
            <a:r>
              <a:rPr b="0" i="0" lang="en-US" sz="11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Deployable via terraform, exported in JSON</a:t>
            </a:r>
            <a:endParaRPr b="0" i="0" sz="1100" u="none" cap="none" strike="noStrike"/>
          </a:p>
        </p:txBody>
      </p:sp>
      <p:sp>
        <p:nvSpPr>
          <p:cNvPr id="609" name="Google Shape;609;p78"/>
          <p:cNvSpPr txBox="1"/>
          <p:nvPr/>
        </p:nvSpPr>
        <p:spPr>
          <a:xfrm>
            <a:off x="10331875" y="658975"/>
            <a:ext cx="36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E5DCE6"/>
                </a:solidFill>
              </a:rPr>
              <a:t>Deployable via terraform, exported in JSON</a:t>
            </a:r>
            <a:endParaRPr>
              <a:solidFill>
                <a:srgbClr val="E5DCE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9"/>
          <p:cNvSpPr/>
          <p:nvPr/>
        </p:nvSpPr>
        <p:spPr>
          <a:xfrm>
            <a:off x="773787" y="608171"/>
            <a:ext cx="11849338" cy="690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350"/>
              <a:buFont typeface="Bricolage Grotesque"/>
              <a:buNone/>
            </a:pPr>
            <a:r>
              <a:rPr b="1" i="0" lang="en-US" sz="43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Operational Dashboard: resource definition</a:t>
            </a:r>
            <a:endParaRPr b="0" i="0" sz="4350" u="none" cap="none" strike="noStrike"/>
          </a:p>
        </p:txBody>
      </p:sp>
      <p:pic>
        <p:nvPicPr>
          <p:cNvPr descr="preencoded.png" id="616" name="Google Shape;61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9410" y="1741051"/>
            <a:ext cx="8831461" cy="5880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0"/>
          <p:cNvSpPr/>
          <p:nvPr/>
        </p:nvSpPr>
        <p:spPr>
          <a:xfrm>
            <a:off x="793790" y="1571625"/>
            <a:ext cx="678501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Security Considerations</a:t>
            </a:r>
            <a:endParaRPr b="0" i="0" sz="4450" u="none" cap="none" strike="noStrike"/>
          </a:p>
        </p:txBody>
      </p:sp>
      <p:sp>
        <p:nvSpPr>
          <p:cNvPr id="623" name="Google Shape;623;p80"/>
          <p:cNvSpPr/>
          <p:nvPr/>
        </p:nvSpPr>
        <p:spPr>
          <a:xfrm>
            <a:off x="793800" y="309685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pipeline applies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defense-in-depth security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with least privilege IAM and granular service account permissions.</a:t>
            </a:r>
            <a:endParaRPr b="0" i="0" sz="1750" u="none" cap="none" strike="noStrike"/>
          </a:p>
        </p:txBody>
      </p:sp>
      <p:sp>
        <p:nvSpPr>
          <p:cNvPr id="624" name="Google Shape;624;p80"/>
          <p:cNvSpPr/>
          <p:nvPr/>
        </p:nvSpPr>
        <p:spPr>
          <a:xfrm>
            <a:off x="793790" y="371498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Network isolation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safeguards edge sniffers from unauthorized access. Containers are scanned before deployment, and data transmissions are encrypted for integrity.</a:t>
            </a:r>
            <a:endParaRPr b="0" i="0" sz="1750" u="none" cap="none" strike="noStrike"/>
          </a:p>
        </p:txBody>
      </p:sp>
      <p:sp>
        <p:nvSpPr>
          <p:cNvPr id="625" name="Google Shape;625;p80"/>
          <p:cNvSpPr/>
          <p:nvPr/>
        </p:nvSpPr>
        <p:spPr>
          <a:xfrm>
            <a:off x="793790" y="4695944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 system features least-privilege IAM,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OIDC-secured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invocations, secure key management, and protected storage. Firewall rules limit access to specific IP ranges (for test-vm access). </a:t>
            </a:r>
            <a:endParaRPr b="0" i="0" sz="1750" u="none" cap="none" strike="noStrike"/>
          </a:p>
        </p:txBody>
      </p:sp>
      <p:sp>
        <p:nvSpPr>
          <p:cNvPr id="626" name="Google Shape;626;p80"/>
          <p:cNvSpPr/>
          <p:nvPr/>
        </p:nvSpPr>
        <p:spPr>
          <a:xfrm>
            <a:off x="793790" y="567690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 Test Generator VM supports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threat simulation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using hping3 and tcpreplay for validating detection.</a:t>
            </a:r>
            <a:endParaRPr b="0" i="0" sz="1750" u="none" cap="none" strike="noStrike"/>
          </a:p>
        </p:txBody>
      </p:sp>
      <p:sp>
        <p:nvSpPr>
          <p:cNvPr id="627" name="Google Shape;627;p80"/>
          <p:cNvSpPr/>
          <p:nvPr/>
        </p:nvSpPr>
        <p:spPr>
          <a:xfrm>
            <a:off x="793790" y="629495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Comprehensive logging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audits security events. Dead letter queues prevent data loss.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/>
          <p:nvPr/>
        </p:nvSpPr>
        <p:spPr>
          <a:xfrm>
            <a:off x="769620" y="604718"/>
            <a:ext cx="6161008" cy="68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300"/>
              <a:buFont typeface="Bricolage Grotesque"/>
              <a:buNone/>
            </a:pPr>
            <a:r>
              <a:rPr b="1" i="0" lang="en-US" sz="43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Architecture Overview</a:t>
            </a:r>
            <a:endParaRPr b="0" i="0" sz="4300" u="none" cap="none" strike="noStrike"/>
          </a:p>
        </p:txBody>
      </p:sp>
      <p:pic>
        <p:nvPicPr>
          <p:cNvPr descr="preencoded.png" id="221" name="Google Shape;22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0496" y="1621631"/>
            <a:ext cx="10509290" cy="600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1"/>
          <p:cNvSpPr/>
          <p:nvPr/>
        </p:nvSpPr>
        <p:spPr>
          <a:xfrm>
            <a:off x="769626" y="604725"/>
            <a:ext cx="79086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300"/>
              <a:buFont typeface="Bricolage Grotesque"/>
              <a:buNone/>
            </a:pPr>
            <a:r>
              <a:rPr b="1" lang="en-US" sz="4300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One last</a:t>
            </a:r>
            <a:r>
              <a:rPr b="1" i="0" lang="en-US" sz="43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(</a:t>
            </a:r>
            <a:r>
              <a:rPr b="1" lang="en-US" sz="4300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complete</a:t>
            </a:r>
            <a:r>
              <a:rPr b="1" lang="en-US" sz="4300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) </a:t>
            </a:r>
            <a:r>
              <a:rPr b="1" i="0" lang="en-US" sz="43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Overview</a:t>
            </a:r>
            <a:endParaRPr b="0" i="0" sz="4300" u="none" cap="none" strike="noStrike"/>
          </a:p>
        </p:txBody>
      </p:sp>
      <p:pic>
        <p:nvPicPr>
          <p:cNvPr descr="preencoded.png" id="634" name="Google Shape;63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5250" y="1663825"/>
            <a:ext cx="9963875" cy="56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1" title="anyrgb.c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275" y="1663825"/>
            <a:ext cx="1569400" cy="1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1"/>
          <p:cNvSpPr txBox="1"/>
          <p:nvPr/>
        </p:nvSpPr>
        <p:spPr>
          <a:xfrm>
            <a:off x="1111463" y="3139950"/>
            <a:ext cx="11250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Test-VM</a:t>
            </a:r>
            <a:endParaRPr sz="2000"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37" name="Google Shape;63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175" y="3680450"/>
            <a:ext cx="1967101" cy="2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6600" y="5524025"/>
            <a:ext cx="1401701" cy="14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1"/>
          <p:cNvSpPr txBox="1"/>
          <p:nvPr/>
        </p:nvSpPr>
        <p:spPr>
          <a:xfrm>
            <a:off x="1184950" y="6808800"/>
            <a:ext cx="1125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Google SecOps</a:t>
            </a:r>
            <a:endParaRPr sz="2000"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0" name="Google Shape;640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696525" y="7134763"/>
            <a:ext cx="3644325" cy="4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1" title="artifact_registry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1050" y="4167463"/>
            <a:ext cx="687000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1579384" y="4426391"/>
            <a:ext cx="794774" cy="16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940088" y="2597924"/>
            <a:ext cx="632399" cy="1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1" title="pub-sub.470x51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8263" y="1729025"/>
            <a:ext cx="556025" cy="6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640013" y="2597924"/>
            <a:ext cx="632399" cy="1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1" title="pub-sub.470x51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8188" y="1729025"/>
            <a:ext cx="556025" cy="6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2616125" y="6498624"/>
            <a:ext cx="1125000" cy="118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11867975" y="6522925"/>
            <a:ext cx="447100" cy="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2"/>
          <p:cNvSpPr/>
          <p:nvPr/>
        </p:nvSpPr>
        <p:spPr>
          <a:xfrm>
            <a:off x="793790" y="905589"/>
            <a:ext cx="9833491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Educational Value &amp; Cloud-Native Principles</a:t>
            </a:r>
            <a:endParaRPr b="0" i="0" sz="3550" u="none" cap="none" strike="noStrike"/>
          </a:p>
        </p:txBody>
      </p:sp>
      <p:pic>
        <p:nvPicPr>
          <p:cNvPr descr="preencoded.png" id="655" name="Google Shape;65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430" y="1926193"/>
            <a:ext cx="1614011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6" name="Google Shape;65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4892" y="254222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2"/>
          <p:cNvSpPr/>
          <p:nvPr/>
        </p:nvSpPr>
        <p:spPr>
          <a:xfrm>
            <a:off x="5088255" y="21530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Managed Services</a:t>
            </a:r>
            <a:endParaRPr b="0" i="0" sz="2200" u="none" cap="none" strike="noStrike"/>
          </a:p>
        </p:txBody>
      </p:sp>
      <p:sp>
        <p:nvSpPr>
          <p:cNvPr id="658" name="Google Shape;658;p82"/>
          <p:cNvSpPr/>
          <p:nvPr/>
        </p:nvSpPr>
        <p:spPr>
          <a:xfrm>
            <a:off x="5088255" y="2643426"/>
            <a:ext cx="636770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Leveraging 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GCP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's services reduces operational overhead</a:t>
            </a:r>
            <a:endParaRPr b="0" i="0" sz="1750" u="none" cap="none" strike="noStrike"/>
          </a:p>
        </p:txBody>
      </p:sp>
      <p:sp>
        <p:nvSpPr>
          <p:cNvPr id="659" name="Google Shape;659;p82"/>
          <p:cNvSpPr/>
          <p:nvPr/>
        </p:nvSpPr>
        <p:spPr>
          <a:xfrm>
            <a:off x="4918115" y="3246239"/>
            <a:ext cx="8861822" cy="15240"/>
          </a:xfrm>
          <a:prstGeom prst="roundRect">
            <a:avLst>
              <a:gd fmla="val 625116" name="adj"/>
            </a:avLst>
          </a:prstGeom>
          <a:solidFill>
            <a:srgbClr val="414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0" name="Google Shape;660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0424" y="3289816"/>
            <a:ext cx="3228022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1" name="Google Shape;661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892" y="3743920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2"/>
          <p:cNvSpPr/>
          <p:nvPr/>
        </p:nvSpPr>
        <p:spPr>
          <a:xfrm>
            <a:off x="5895261" y="3516630"/>
            <a:ext cx="317063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Infrastructure as Code</a:t>
            </a:r>
            <a:endParaRPr b="0" i="0" sz="2200" u="none" cap="none" strike="noStrike"/>
          </a:p>
        </p:txBody>
      </p:sp>
      <p:sp>
        <p:nvSpPr>
          <p:cNvPr id="663" name="Google Shape;663;p82"/>
          <p:cNvSpPr/>
          <p:nvPr/>
        </p:nvSpPr>
        <p:spPr>
          <a:xfrm>
            <a:off x="5895261" y="4007048"/>
            <a:ext cx="61743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ensures consistent, repeatable deployments</a:t>
            </a:r>
            <a:endParaRPr b="0" i="0" sz="1750" u="none" cap="none" strike="noStrike"/>
          </a:p>
        </p:txBody>
      </p:sp>
      <p:sp>
        <p:nvSpPr>
          <p:cNvPr id="664" name="Google Shape;664;p82"/>
          <p:cNvSpPr/>
          <p:nvPr/>
        </p:nvSpPr>
        <p:spPr>
          <a:xfrm>
            <a:off x="5725120" y="4609862"/>
            <a:ext cx="8054816" cy="15240"/>
          </a:xfrm>
          <a:prstGeom prst="roundRect">
            <a:avLst>
              <a:gd fmla="val 625116" name="adj"/>
            </a:avLst>
          </a:prstGeom>
          <a:solidFill>
            <a:srgbClr val="414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5" name="Google Shape;665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3418" y="4653439"/>
            <a:ext cx="484203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6" name="Google Shape;666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4892" y="510754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2"/>
          <p:cNvSpPr/>
          <p:nvPr/>
        </p:nvSpPr>
        <p:spPr>
          <a:xfrm>
            <a:off x="6702266" y="4880253"/>
            <a:ext cx="340137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Scalability &amp; Decoupling</a:t>
            </a:r>
            <a:endParaRPr b="0" i="0" sz="2200" u="none" cap="none" strike="noStrike"/>
          </a:p>
        </p:txBody>
      </p:sp>
      <p:sp>
        <p:nvSpPr>
          <p:cNvPr id="668" name="Google Shape;668;p82"/>
          <p:cNvSpPr/>
          <p:nvPr/>
        </p:nvSpPr>
        <p:spPr>
          <a:xfrm>
            <a:off x="6702266" y="5370671"/>
            <a:ext cx="650938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Event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-driven architecture with independent 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b="0" i="0" sz="1750" u="none" cap="none" strike="noStrike"/>
          </a:p>
        </p:txBody>
      </p:sp>
      <p:sp>
        <p:nvSpPr>
          <p:cNvPr id="669" name="Google Shape;669;p82"/>
          <p:cNvSpPr/>
          <p:nvPr/>
        </p:nvSpPr>
        <p:spPr>
          <a:xfrm>
            <a:off x="6532126" y="5973485"/>
            <a:ext cx="7247811" cy="15240"/>
          </a:xfrm>
          <a:prstGeom prst="roundRect">
            <a:avLst>
              <a:gd fmla="val 625116" name="adj"/>
            </a:avLst>
          </a:prstGeom>
          <a:solidFill>
            <a:srgbClr val="414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0" name="Google Shape;670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294" y="6017062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1" name="Google Shape;671;p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94773" y="647116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2"/>
          <p:cNvSpPr/>
          <p:nvPr/>
        </p:nvSpPr>
        <p:spPr>
          <a:xfrm>
            <a:off x="7509272" y="6243876"/>
            <a:ext cx="34203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Security &amp; Observability</a:t>
            </a:r>
            <a:endParaRPr b="0" i="0" sz="2200" u="none" cap="none" strike="noStrike"/>
          </a:p>
        </p:txBody>
      </p:sp>
      <p:sp>
        <p:nvSpPr>
          <p:cNvPr id="673" name="Google Shape;673;p82"/>
          <p:cNvSpPr/>
          <p:nvPr/>
        </p:nvSpPr>
        <p:spPr>
          <a:xfrm>
            <a:off x="7509272" y="6734294"/>
            <a:ext cx="60108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OIDC authentication and comprehensive monitoring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3"/>
          <p:cNvSpPr/>
          <p:nvPr/>
        </p:nvSpPr>
        <p:spPr>
          <a:xfrm>
            <a:off x="793790" y="832366"/>
            <a:ext cx="8006715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Project Conclusion &amp; Key Outcomes</a:t>
            </a:r>
            <a:endParaRPr b="0" i="0" sz="3550" u="none" cap="none" strike="noStrike"/>
          </a:p>
        </p:txBody>
      </p:sp>
      <p:sp>
        <p:nvSpPr>
          <p:cNvPr id="680" name="Google Shape;680;p83"/>
          <p:cNvSpPr/>
          <p:nvPr/>
        </p:nvSpPr>
        <p:spPr>
          <a:xfrm>
            <a:off x="793790" y="1852970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This project successfully demonstrated the practical implementation of modern cloud-native principles, culminating in a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r>
              <a:rPr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secure</a:t>
            </a:r>
            <a:r>
              <a:rPr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observable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packet capture to Chronicle pipeline</a:t>
            </a:r>
            <a:endParaRPr b="0" i="0" sz="1750" u="none" cap="none" strike="noStrike"/>
          </a:p>
        </p:txBody>
      </p:sp>
      <p:sp>
        <p:nvSpPr>
          <p:cNvPr id="681" name="Google Shape;681;p83"/>
          <p:cNvSpPr/>
          <p:nvPr/>
        </p:nvSpPr>
        <p:spPr>
          <a:xfrm>
            <a:off x="793801" y="3196800"/>
            <a:ext cx="5860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200"/>
              <a:buFont typeface="Bricolage Grotesque"/>
              <a:buNone/>
            </a:pPr>
            <a:r>
              <a:rPr b="1" i="0" lang="en-US" sz="23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Core Achievements &amp; Demonstrations:</a:t>
            </a:r>
            <a:endParaRPr b="0" i="0" sz="2300" u="none" cap="none" strike="noStrike"/>
          </a:p>
        </p:txBody>
      </p:sp>
      <p:sp>
        <p:nvSpPr>
          <p:cNvPr id="682" name="Google Shape;682;p83"/>
          <p:cNvSpPr/>
          <p:nvPr/>
        </p:nvSpPr>
        <p:spPr>
          <a:xfrm>
            <a:off x="793790" y="372690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Cloud-Native Architecture: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From local batch to optimized streaming</a:t>
            </a:r>
            <a:endParaRPr b="0" i="0" sz="1750" u="none" cap="none" strike="noStrike"/>
          </a:p>
        </p:txBody>
      </p:sp>
      <p:sp>
        <p:nvSpPr>
          <p:cNvPr id="683" name="Google Shape;683;p83"/>
          <p:cNvSpPr/>
          <p:nvPr/>
        </p:nvSpPr>
        <p:spPr>
          <a:xfrm>
            <a:off x="793790" y="416910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Resilient Design: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Event-driven (Pub/Sub) for decoupling; Serverless (Cloud Run) for auto-scaling</a:t>
            </a:r>
            <a:endParaRPr b="0" i="0" sz="1750" u="none" cap="none" strike="noStrike"/>
          </a:p>
        </p:txBody>
      </p:sp>
      <p:sp>
        <p:nvSpPr>
          <p:cNvPr id="684" name="Google Shape;684;p83"/>
          <p:cNvSpPr/>
          <p:nvPr/>
        </p:nvSpPr>
        <p:spPr>
          <a:xfrm>
            <a:off x="793790" y="4611299"/>
            <a:ext cx="130428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Efficient Resource Management: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1750" u="none" cap="none" strike="noStrike">
                <a:solidFill>
                  <a:srgbClr val="E5DCE6"/>
                </a:solidFill>
                <a:highlight>
                  <a:srgbClr val="3E0845"/>
                </a:highlight>
                <a:latin typeface="Consolas"/>
                <a:ea typeface="Consolas"/>
                <a:cs typeface="Consolas"/>
                <a:sym typeface="Consolas"/>
              </a:rPr>
              <a:t>ijson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streaming for cloud memory adaptation</a:t>
            </a:r>
            <a:endParaRPr b="0" i="0" sz="1750" u="none" cap="none" strike="noStrike"/>
          </a:p>
        </p:txBody>
      </p:sp>
      <p:sp>
        <p:nvSpPr>
          <p:cNvPr id="685" name="Google Shape;685;p83"/>
          <p:cNvSpPr/>
          <p:nvPr/>
        </p:nvSpPr>
        <p:spPr>
          <a:xfrm>
            <a:off x="793790" y="506111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Industry Best Practices: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Security (Least Privilege IAM) &amp; end-to-end monitoring</a:t>
            </a:r>
            <a:endParaRPr b="0" i="0" sz="1750" u="none" cap="none" strike="noStrike"/>
          </a:p>
        </p:txBody>
      </p:sp>
      <p:sp>
        <p:nvSpPr>
          <p:cNvPr id="686" name="Google Shape;686;p83"/>
          <p:cNvSpPr/>
          <p:nvPr/>
        </p:nvSpPr>
        <p:spPr>
          <a:xfrm>
            <a:off x="793790" y="567917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687" name="Google Shape;687;p83"/>
          <p:cNvSpPr/>
          <p:nvPr/>
        </p:nvSpPr>
        <p:spPr>
          <a:xfrm>
            <a:off x="793790" y="6395360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650"/>
              <a:buFont typeface="Bricolage Grotesque"/>
              <a:buNone/>
            </a:pPr>
            <a:r>
              <a:rPr b="1" i="0" lang="en-US" sz="26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You.</a:t>
            </a:r>
            <a:endParaRPr b="0" i="0" sz="2650" u="none" cap="none" strike="noStrike"/>
          </a:p>
        </p:txBody>
      </p:sp>
      <p:sp>
        <p:nvSpPr>
          <p:cNvPr id="688" name="Google Shape;688;p83"/>
          <p:cNvSpPr/>
          <p:nvPr/>
        </p:nvSpPr>
        <p:spPr>
          <a:xfrm>
            <a:off x="793790" y="703421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Project by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Filippo Lucchesi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/>
          <p:nvPr/>
        </p:nvSpPr>
        <p:spPr>
          <a:xfrm>
            <a:off x="793790" y="868561"/>
            <a:ext cx="635579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Architecture Overview</a:t>
            </a:r>
            <a:endParaRPr b="0" i="0" sz="4450" u="none" cap="none" strike="noStrike"/>
          </a:p>
        </p:txBody>
      </p:sp>
      <p:pic>
        <p:nvPicPr>
          <p:cNvPr descr="preencoded.png" id="228" name="Google Shape;2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1750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6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Capture &amp; Notify</a:t>
            </a:r>
            <a:endParaRPr b="0" i="0" sz="2200" u="none" cap="none" strike="noStrike"/>
          </a:p>
        </p:txBody>
      </p:sp>
      <p:sp>
        <p:nvSpPr>
          <p:cNvPr id="230" name="Google Shape;230;p46"/>
          <p:cNvSpPr/>
          <p:nvPr/>
        </p:nvSpPr>
        <p:spPr>
          <a:xfrm>
            <a:off x="2268022" y="2634734"/>
            <a:ext cx="115685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Sniffer container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runs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tshark, rotates PCAPs,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uploads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to GCS, and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notifies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Pub/Sub</a:t>
            </a:r>
            <a:endParaRPr b="0" i="0" sz="1750" u="none" cap="none" strike="noStrike"/>
          </a:p>
        </p:txBody>
      </p:sp>
      <p:pic>
        <p:nvPicPr>
          <p:cNvPr descr="preencoded.png" id="231" name="Google Shape;23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27838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6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Trigger &amp; Process</a:t>
            </a:r>
            <a:endParaRPr b="0" i="0" sz="2200" u="none" cap="none" strike="noStrike"/>
          </a:p>
        </p:txBody>
      </p:sp>
      <p:sp>
        <p:nvSpPr>
          <p:cNvPr id="233" name="Google Shape;233;p46"/>
          <p:cNvSpPr/>
          <p:nvPr/>
        </p:nvSpPr>
        <p:spPr>
          <a:xfrm>
            <a:off x="2268022" y="3995618"/>
            <a:ext cx="115685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Cloud Run service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downloads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PCAP,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converts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to JSON,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maps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to UDM format, and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uploads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results</a:t>
            </a:r>
            <a:endParaRPr b="0" i="0" sz="1750" u="none" cap="none" strike="noStrike"/>
          </a:p>
        </p:txBody>
      </p:sp>
      <p:pic>
        <p:nvPicPr>
          <p:cNvPr descr="preencoded.png" id="234" name="Google Shape;23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63927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6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Error Handling</a:t>
            </a:r>
            <a:endParaRPr b="0" i="0" sz="2200" u="none" cap="none" strike="noStrike"/>
          </a:p>
        </p:txBody>
      </p:sp>
      <p:sp>
        <p:nvSpPr>
          <p:cNvPr id="236" name="Google Shape;236;p46"/>
          <p:cNvSpPr/>
          <p:nvPr/>
        </p:nvSpPr>
        <p:spPr>
          <a:xfrm>
            <a:off x="2268022" y="5356503"/>
            <a:ext cx="115685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Dead-letter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topics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capture failed messages after multiple retries</a:t>
            </a:r>
            <a:endParaRPr b="0" i="0" sz="1750" u="none" cap="none" strike="noStrike"/>
          </a:p>
        </p:txBody>
      </p:sp>
      <p:pic>
        <p:nvPicPr>
          <p:cNvPr descr="preencoded.png" id="237" name="Google Shape;23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600015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6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Observability</a:t>
            </a:r>
            <a:endParaRPr b="0" i="0" sz="2200" u="none" cap="none" strike="noStrike"/>
          </a:p>
        </p:txBody>
      </p:sp>
      <p:sp>
        <p:nvSpPr>
          <p:cNvPr id="239" name="Google Shape;239;p46"/>
          <p:cNvSpPr/>
          <p:nvPr/>
        </p:nvSpPr>
        <p:spPr>
          <a:xfrm>
            <a:off x="2268022" y="6717387"/>
            <a:ext cx="115685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All logs sent to Cloud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Logging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with metrics available in Cloud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Monitoring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5" name="Google Shape;2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0952" y="1173125"/>
            <a:ext cx="4172250" cy="58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/>
          <p:nvPr/>
        </p:nvSpPr>
        <p:spPr>
          <a:xfrm>
            <a:off x="758666" y="597932"/>
            <a:ext cx="4335780" cy="541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400"/>
              <a:buFont typeface="Bricolage Grotesque"/>
              <a:buNone/>
            </a:pPr>
            <a:r>
              <a:rPr b="1" i="0" lang="en-US" sz="34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Terraform Modules</a:t>
            </a:r>
            <a:endParaRPr b="0" i="0" sz="3400" u="none" cap="none" strike="noStrike"/>
          </a:p>
        </p:txBody>
      </p:sp>
      <p:sp>
        <p:nvSpPr>
          <p:cNvPr id="248" name="Google Shape;248;p47"/>
          <p:cNvSpPr/>
          <p:nvPr/>
        </p:nvSpPr>
        <p:spPr>
          <a:xfrm>
            <a:off x="758666" y="1383744"/>
            <a:ext cx="487680" cy="487680"/>
          </a:xfrm>
          <a:prstGeom prst="roundRect">
            <a:avLst>
              <a:gd fmla="val 18671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7"/>
          <p:cNvSpPr/>
          <p:nvPr/>
        </p:nvSpPr>
        <p:spPr>
          <a:xfrm>
            <a:off x="839926" y="1424345"/>
            <a:ext cx="325160" cy="406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550"/>
              <a:buFont typeface="Bricolage Grotesque"/>
              <a:buNone/>
            </a:pPr>
            <a:r>
              <a:rPr b="1" i="0" lang="en-US" sz="25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</a:t>
            </a:r>
            <a:endParaRPr b="0" i="0" sz="2550" u="none" cap="none" strike="noStrike"/>
          </a:p>
        </p:txBody>
      </p:sp>
      <p:sp>
        <p:nvSpPr>
          <p:cNvPr id="250" name="Google Shape;250;p47"/>
          <p:cNvSpPr/>
          <p:nvPr/>
        </p:nvSpPr>
        <p:spPr>
          <a:xfrm>
            <a:off x="1463040" y="1458158"/>
            <a:ext cx="2724388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100"/>
              <a:buFont typeface="Bricolage Grotesque"/>
              <a:buNone/>
            </a:pPr>
            <a:r>
              <a:rPr b="1" i="0" lang="en-US" sz="21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cloudrun_processor</a:t>
            </a:r>
            <a:endParaRPr b="0" i="0" sz="2100" u="none" cap="none" strike="noStrike"/>
          </a:p>
        </p:txBody>
      </p:sp>
      <p:sp>
        <p:nvSpPr>
          <p:cNvPr id="251" name="Google Shape;251;p47"/>
          <p:cNvSpPr/>
          <p:nvPr/>
        </p:nvSpPr>
        <p:spPr>
          <a:xfrm>
            <a:off x="1463040" y="1926907"/>
            <a:ext cx="6922294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Deploys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PCAP processor as Cloud Run </a:t>
            </a: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with resource limits and health probes</a:t>
            </a:r>
            <a:endParaRPr b="0" i="0" sz="1700" u="none" cap="none" strike="noStrike"/>
          </a:p>
        </p:txBody>
      </p:sp>
      <p:sp>
        <p:nvSpPr>
          <p:cNvPr id="252" name="Google Shape;252;p47"/>
          <p:cNvSpPr/>
          <p:nvPr/>
        </p:nvSpPr>
        <p:spPr>
          <a:xfrm>
            <a:off x="758666" y="3054072"/>
            <a:ext cx="487680" cy="487680"/>
          </a:xfrm>
          <a:prstGeom prst="roundRect">
            <a:avLst>
              <a:gd fmla="val 18671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839926" y="3094673"/>
            <a:ext cx="325160" cy="406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550"/>
              <a:buFont typeface="Bricolage Grotesque"/>
              <a:buNone/>
            </a:pPr>
            <a:r>
              <a:rPr b="1" i="0" lang="en-US" sz="25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</a:t>
            </a:r>
            <a:endParaRPr b="0" i="0" sz="2550" u="none" cap="none" strike="noStrike"/>
          </a:p>
        </p:txBody>
      </p:sp>
      <p:sp>
        <p:nvSpPr>
          <p:cNvPr id="254" name="Google Shape;254;p47"/>
          <p:cNvSpPr/>
          <p:nvPr/>
        </p:nvSpPr>
        <p:spPr>
          <a:xfrm>
            <a:off x="1463040" y="3128486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100"/>
              <a:buFont typeface="Bricolage Grotesque"/>
              <a:buNone/>
            </a:pPr>
            <a:r>
              <a:rPr b="1" i="0" lang="en-US" sz="21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gcs_buckets</a:t>
            </a:r>
            <a:endParaRPr b="0" i="0" sz="2100" u="none" cap="none" strike="noStrike"/>
          </a:p>
        </p:txBody>
      </p:sp>
      <p:sp>
        <p:nvSpPr>
          <p:cNvPr id="255" name="Google Shape;255;p47"/>
          <p:cNvSpPr/>
          <p:nvPr/>
        </p:nvSpPr>
        <p:spPr>
          <a:xfrm>
            <a:off x="1463040" y="3597235"/>
            <a:ext cx="6922294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Provisions two GCS buckets: one for </a:t>
            </a: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incoming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raw PCAP files and another for </a:t>
            </a: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processed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UDM files</a:t>
            </a:r>
            <a:endParaRPr b="0" i="0" sz="1700" u="none" cap="none" strike="noStrike"/>
          </a:p>
        </p:txBody>
      </p:sp>
      <p:sp>
        <p:nvSpPr>
          <p:cNvPr id="256" name="Google Shape;256;p47"/>
          <p:cNvSpPr/>
          <p:nvPr/>
        </p:nvSpPr>
        <p:spPr>
          <a:xfrm>
            <a:off x="758666" y="4724400"/>
            <a:ext cx="487680" cy="487680"/>
          </a:xfrm>
          <a:prstGeom prst="roundRect">
            <a:avLst>
              <a:gd fmla="val 18671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7"/>
          <p:cNvSpPr/>
          <p:nvPr/>
        </p:nvSpPr>
        <p:spPr>
          <a:xfrm>
            <a:off x="839926" y="4765000"/>
            <a:ext cx="325160" cy="406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550"/>
              <a:buFont typeface="Bricolage Grotesque"/>
              <a:buNone/>
            </a:pPr>
            <a:r>
              <a:rPr b="1" i="0" lang="en-US" sz="25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</a:t>
            </a:r>
            <a:endParaRPr b="0" i="0" sz="2550" u="none" cap="none" strike="noStrike"/>
          </a:p>
        </p:txBody>
      </p:sp>
      <p:sp>
        <p:nvSpPr>
          <p:cNvPr id="258" name="Google Shape;258;p47"/>
          <p:cNvSpPr/>
          <p:nvPr/>
        </p:nvSpPr>
        <p:spPr>
          <a:xfrm>
            <a:off x="1463040" y="4798814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100"/>
              <a:buFont typeface="Bricolage Grotesque"/>
              <a:buNone/>
            </a:pPr>
            <a:r>
              <a:rPr b="1" i="0" lang="en-US" sz="21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pubsub_topic</a:t>
            </a:r>
            <a:endParaRPr b="0" i="0" sz="2100" u="none" cap="none" strike="noStrike"/>
          </a:p>
        </p:txBody>
      </p:sp>
      <p:sp>
        <p:nvSpPr>
          <p:cNvPr id="259" name="Google Shape;259;p47"/>
          <p:cNvSpPr/>
          <p:nvPr/>
        </p:nvSpPr>
        <p:spPr>
          <a:xfrm>
            <a:off x="1463040" y="5267563"/>
            <a:ext cx="6922294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Creates Pub/Sub topic for </a:t>
            </a: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notifications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dead-letter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topic for failed messages</a:t>
            </a:r>
            <a:endParaRPr b="0" i="0" sz="1700" u="none" cap="none" strike="noStrike"/>
          </a:p>
        </p:txBody>
      </p:sp>
      <p:sp>
        <p:nvSpPr>
          <p:cNvPr id="260" name="Google Shape;260;p47"/>
          <p:cNvSpPr/>
          <p:nvPr/>
        </p:nvSpPr>
        <p:spPr>
          <a:xfrm>
            <a:off x="758666" y="6394728"/>
            <a:ext cx="487680" cy="487680"/>
          </a:xfrm>
          <a:prstGeom prst="roundRect">
            <a:avLst>
              <a:gd fmla="val 18671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7"/>
          <p:cNvSpPr/>
          <p:nvPr/>
        </p:nvSpPr>
        <p:spPr>
          <a:xfrm>
            <a:off x="839926" y="6435328"/>
            <a:ext cx="325160" cy="406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550"/>
              <a:buFont typeface="Bricolage Grotesque"/>
              <a:buNone/>
            </a:pPr>
            <a:r>
              <a:rPr b="1" i="0" lang="en-US" sz="25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</a:t>
            </a:r>
            <a:endParaRPr b="0" i="0" sz="2550" u="none" cap="none" strike="noStrike"/>
          </a:p>
        </p:txBody>
      </p:sp>
      <p:sp>
        <p:nvSpPr>
          <p:cNvPr id="262" name="Google Shape;262;p47"/>
          <p:cNvSpPr/>
          <p:nvPr/>
        </p:nvSpPr>
        <p:spPr>
          <a:xfrm>
            <a:off x="1463040" y="6469142"/>
            <a:ext cx="2709863" cy="338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100"/>
              <a:buFont typeface="Bricolage Grotesque"/>
              <a:buNone/>
            </a:pPr>
            <a:r>
              <a:rPr b="1" i="0" lang="en-US" sz="21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test_generator_vm</a:t>
            </a:r>
            <a:endParaRPr b="0" i="0" sz="2100" u="none" cap="none" strike="noStrike"/>
          </a:p>
        </p:txBody>
      </p:sp>
      <p:sp>
        <p:nvSpPr>
          <p:cNvPr id="263" name="Google Shape;263;p47"/>
          <p:cNvSpPr/>
          <p:nvPr/>
        </p:nvSpPr>
        <p:spPr>
          <a:xfrm>
            <a:off x="1463040" y="6937891"/>
            <a:ext cx="6922294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Optional GCE instance to </a:t>
            </a: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simulate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on-premises </a:t>
            </a: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environment</a:t>
            </a:r>
            <a:r>
              <a:rPr b="0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b="1" i="0" lang="en-US" sz="170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/>
          <p:nvPr/>
        </p:nvSpPr>
        <p:spPr>
          <a:xfrm>
            <a:off x="707112" y="555546"/>
            <a:ext cx="6644640" cy="631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950"/>
              <a:buFont typeface="Bricolage Grotesque"/>
              <a:buNone/>
            </a:pPr>
            <a:r>
              <a:rPr b="1" i="0" lang="en-US" sz="39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Terraform Implementation</a:t>
            </a:r>
            <a:endParaRPr b="0" i="0" sz="3950" u="none" cap="none" strike="noStrike"/>
          </a:p>
        </p:txBody>
      </p:sp>
      <p:pic>
        <p:nvPicPr>
          <p:cNvPr descr="preencoded.png" id="270" name="Google Shape;2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0300" y="3867269"/>
            <a:ext cx="7929682" cy="7929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300" y="3867269"/>
            <a:ext cx="7929682" cy="7929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0300" y="3867269"/>
            <a:ext cx="7929682" cy="7929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0300" y="3867269"/>
            <a:ext cx="7929682" cy="792968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8"/>
          <p:cNvSpPr/>
          <p:nvPr/>
        </p:nvSpPr>
        <p:spPr>
          <a:xfrm>
            <a:off x="982623" y="2878455"/>
            <a:ext cx="2525673" cy="31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950"/>
              <a:buFont typeface="Bricolage Grotesque"/>
              <a:buNone/>
            </a:pPr>
            <a:r>
              <a:rPr b="1" i="0" lang="en-US" sz="19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Standard Structure</a:t>
            </a:r>
            <a:endParaRPr b="0" i="0" sz="1950" u="none" cap="none" strike="noStrike"/>
          </a:p>
        </p:txBody>
      </p:sp>
      <p:sp>
        <p:nvSpPr>
          <p:cNvPr id="275" name="Google Shape;275;p48"/>
          <p:cNvSpPr/>
          <p:nvPr/>
        </p:nvSpPr>
        <p:spPr>
          <a:xfrm>
            <a:off x="707112" y="3315295"/>
            <a:ext cx="3076694" cy="161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Follows Terraform </a:t>
            </a:r>
            <a:r>
              <a:rPr b="1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best</a:t>
            </a: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practices</a:t>
            </a: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with main.tf, outputs.tf, and variables.tf files for root and all four </a:t>
            </a:r>
            <a:r>
              <a:rPr b="1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submodules</a:t>
            </a: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550" u="none" cap="none" strike="noStrike"/>
          </a:p>
        </p:txBody>
      </p:sp>
      <p:sp>
        <p:nvSpPr>
          <p:cNvPr id="276" name="Google Shape;276;p48"/>
          <p:cNvSpPr/>
          <p:nvPr/>
        </p:nvSpPr>
        <p:spPr>
          <a:xfrm>
            <a:off x="4362331" y="1914287"/>
            <a:ext cx="2525673" cy="31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950"/>
              <a:buFont typeface="Bricolage Grotesque"/>
              <a:buNone/>
            </a:pPr>
            <a:r>
              <a:rPr b="1" i="0" lang="en-US" sz="19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Variable Definition</a:t>
            </a:r>
            <a:endParaRPr b="0" i="0" sz="1950" u="none" cap="none" strike="noStrike"/>
          </a:p>
        </p:txBody>
      </p:sp>
      <p:sp>
        <p:nvSpPr>
          <p:cNvPr id="277" name="Google Shape;277;p48"/>
          <p:cNvSpPr/>
          <p:nvPr/>
        </p:nvSpPr>
        <p:spPr>
          <a:xfrm>
            <a:off x="4086820" y="2351127"/>
            <a:ext cx="3076813" cy="1293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Specific configurations defined in </a:t>
            </a:r>
            <a:r>
              <a:rPr b="1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terraform.tfvars</a:t>
            </a: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following official standards and guidelines.</a:t>
            </a:r>
            <a:endParaRPr b="0" i="0" sz="1550" u="none" cap="none" strike="noStrike"/>
          </a:p>
        </p:txBody>
      </p:sp>
      <p:sp>
        <p:nvSpPr>
          <p:cNvPr id="278" name="Google Shape;278;p48"/>
          <p:cNvSpPr/>
          <p:nvPr/>
        </p:nvSpPr>
        <p:spPr>
          <a:xfrm>
            <a:off x="7742158" y="1591032"/>
            <a:ext cx="2525673" cy="31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950"/>
              <a:buFont typeface="Bricolage Grotesque"/>
              <a:buNone/>
            </a:pPr>
            <a:r>
              <a:rPr b="1" i="0" lang="en-US" sz="19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Modular Design</a:t>
            </a:r>
            <a:endParaRPr b="0" i="0" sz="1950" u="none" cap="none" strike="noStrike"/>
          </a:p>
        </p:txBody>
      </p:sp>
      <p:sp>
        <p:nvSpPr>
          <p:cNvPr id="279" name="Google Shape;279;p48"/>
          <p:cNvSpPr/>
          <p:nvPr/>
        </p:nvSpPr>
        <p:spPr>
          <a:xfrm>
            <a:off x="7466648" y="2027872"/>
            <a:ext cx="3076813" cy="161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Each submodule maintains consistent file organization enabling </a:t>
            </a:r>
            <a:r>
              <a:rPr b="1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easy maintenance</a:t>
            </a: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and reusable infrastructure </a:t>
            </a:r>
            <a:r>
              <a:rPr b="1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550" u="none" cap="none" strike="noStrike"/>
          </a:p>
        </p:txBody>
      </p:sp>
      <p:sp>
        <p:nvSpPr>
          <p:cNvPr id="280" name="Google Shape;280;p48"/>
          <p:cNvSpPr/>
          <p:nvPr/>
        </p:nvSpPr>
        <p:spPr>
          <a:xfrm>
            <a:off x="10846475" y="2562820"/>
            <a:ext cx="3076813" cy="631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950"/>
              <a:buFont typeface="Bricolage Grotesque"/>
              <a:buNone/>
            </a:pPr>
            <a:r>
              <a:rPr b="1" i="0" lang="en-US" sz="19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Configuration Management</a:t>
            </a:r>
            <a:endParaRPr b="0" i="0" sz="1950" u="none" cap="none" strike="noStrike"/>
          </a:p>
        </p:txBody>
      </p:sp>
      <p:sp>
        <p:nvSpPr>
          <p:cNvPr id="281" name="Google Shape;281;p48"/>
          <p:cNvSpPr/>
          <p:nvPr/>
        </p:nvSpPr>
        <p:spPr>
          <a:xfrm>
            <a:off x="10846475" y="3315295"/>
            <a:ext cx="3076813" cy="161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Clear </a:t>
            </a:r>
            <a:r>
              <a:rPr b="1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separation</a:t>
            </a: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between variable </a:t>
            </a:r>
            <a:r>
              <a:rPr b="1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declarations</a:t>
            </a: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and actual values ensures secure and flexible </a:t>
            </a:r>
            <a:r>
              <a:rPr b="1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r>
              <a:rPr b="0" i="0" lang="en-US" sz="15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across environments.</a:t>
            </a:r>
            <a:endParaRPr b="0" i="0" sz="1550" u="none" cap="none" strike="noStrike"/>
          </a:p>
        </p:txBody>
      </p:sp>
      <p:pic>
        <p:nvPicPr>
          <p:cNvPr descr="preencoded.png" id="282" name="Google Shape;282;p48"/>
          <p:cNvPicPr preferRelativeResize="0"/>
          <p:nvPr/>
        </p:nvPicPr>
        <p:blipFill rotWithShape="1">
          <a:blip r:embed="rId7">
            <a:alphaModFix/>
          </a:blip>
          <a:srcRect b="23942" l="0" r="0" t="0"/>
          <a:stretch/>
        </p:blipFill>
        <p:spPr>
          <a:xfrm>
            <a:off x="5557625" y="4725450"/>
            <a:ext cx="3515024" cy="30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/>
          <p:nvPr/>
        </p:nvSpPr>
        <p:spPr>
          <a:xfrm>
            <a:off x="793790" y="82391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Terraform.tfvars</a:t>
            </a:r>
            <a:endParaRPr b="0" i="0" sz="4450" u="none" cap="none" strike="noStrike"/>
          </a:p>
        </p:txBody>
      </p:sp>
      <p:pic>
        <p:nvPicPr>
          <p:cNvPr descr="preencoded.png" id="289" name="Google Shape;2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86320"/>
            <a:ext cx="13042821" cy="480131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/>
          <p:nvPr/>
        </p:nvSpPr>
        <p:spPr>
          <a:xfrm>
            <a:off x="793790" y="704278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All "personalized code" is defined in a </a:t>
            </a: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tfvars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file, fooling Terraform's guidelines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E3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/>
          <p:nvPr/>
        </p:nvSpPr>
        <p:spPr>
          <a:xfrm>
            <a:off x="793790" y="787837"/>
            <a:ext cx="948047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Sniffer Container Implementation</a:t>
            </a:r>
            <a:endParaRPr b="0" i="0" sz="4450" u="none" cap="none" strike="noStrike"/>
          </a:p>
        </p:txBody>
      </p:sp>
      <p:sp>
        <p:nvSpPr>
          <p:cNvPr id="297" name="Google Shape;297;p50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fmla="val 728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167" y="240434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/>
          <p:nvPr/>
        </p:nvSpPr>
        <p:spPr>
          <a:xfrm>
            <a:off x="3194328" y="21770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Dockerfile Setup</a:t>
            </a:r>
            <a:endParaRPr b="0" i="0" sz="2200" u="none" cap="none" strike="noStrike"/>
          </a:p>
        </p:txBody>
      </p:sp>
      <p:sp>
        <p:nvSpPr>
          <p:cNvPr id="300" name="Google Shape;300;p50"/>
          <p:cNvSpPr/>
          <p:nvPr/>
        </p:nvSpPr>
        <p:spPr>
          <a:xfrm>
            <a:off x="3194328" y="2667476"/>
            <a:ext cx="805338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Based on Google Cloud SDK with tshark, procps, and iproute2 installed.</a:t>
            </a:r>
            <a:endParaRPr b="0" i="0" sz="1750" u="none" cap="none" strike="noStrike"/>
          </a:p>
        </p:txBody>
      </p:sp>
      <p:sp>
        <p:nvSpPr>
          <p:cNvPr id="301" name="Google Shape;301;p50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fmla="val 625116" name="adj"/>
            </a:avLst>
          </a:prstGeom>
          <a:solidFill>
            <a:srgbClr val="414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0"/>
          <p:cNvSpPr/>
          <p:nvPr/>
        </p:nvSpPr>
        <p:spPr>
          <a:xfrm>
            <a:off x="793790" y="3370540"/>
            <a:ext cx="4347567" cy="1669852"/>
          </a:xfrm>
          <a:prstGeom prst="roundRect">
            <a:avLst>
              <a:gd fmla="val 5705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3" name="Google Shape;30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8089" y="400609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0"/>
          <p:cNvSpPr/>
          <p:nvPr/>
        </p:nvSpPr>
        <p:spPr>
          <a:xfrm>
            <a:off x="5368171" y="35973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Network Capture</a:t>
            </a:r>
            <a:endParaRPr b="0" i="0" sz="2200" u="none" cap="none" strike="noStrike"/>
          </a:p>
        </p:txBody>
      </p:sp>
      <p:sp>
        <p:nvSpPr>
          <p:cNvPr id="305" name="Google Shape;305;p50"/>
          <p:cNvSpPr/>
          <p:nvPr/>
        </p:nvSpPr>
        <p:spPr>
          <a:xfrm>
            <a:off x="5368171" y="4087773"/>
            <a:ext cx="824162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Detects active interface and runs tshark with configurable rotation settings.</a:t>
            </a:r>
            <a:endParaRPr b="0" i="0" sz="1750" u="none" cap="none" strike="noStrike"/>
          </a:p>
        </p:txBody>
      </p:sp>
      <p:sp>
        <p:nvSpPr>
          <p:cNvPr id="306" name="Google Shape;306;p5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fmla="val 625116" name="adj"/>
            </a:avLst>
          </a:prstGeom>
          <a:solidFill>
            <a:srgbClr val="414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0"/>
          <p:cNvSpPr/>
          <p:nvPr/>
        </p:nvSpPr>
        <p:spPr>
          <a:xfrm>
            <a:off x="793790" y="5153739"/>
            <a:ext cx="6521410" cy="1669852"/>
          </a:xfrm>
          <a:prstGeom prst="roundRect">
            <a:avLst>
              <a:gd fmla="val 5705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8" name="Google Shape;30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5011" y="5789295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0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Cloud Integration</a:t>
            </a:r>
            <a:endParaRPr b="0" i="0" sz="2200" u="none" cap="none" strike="noStrike"/>
          </a:p>
        </p:txBody>
      </p:sp>
      <p:sp>
        <p:nvSpPr>
          <p:cNvPr id="310" name="Google Shape;310;p50"/>
          <p:cNvSpPr/>
          <p:nvPr/>
        </p:nvSpPr>
        <p:spPr>
          <a:xfrm>
            <a:off x="7542014" y="5870972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Uploads completed PCAPs to GCS and publishes notifications to Pub/Sub.</a:t>
            </a:r>
            <a:endParaRPr b="0" i="0" sz="1750" u="none" cap="none" strike="noStrike"/>
          </a:p>
        </p:txBody>
      </p:sp>
      <p:sp>
        <p:nvSpPr>
          <p:cNvPr id="311" name="Google Shape;311;p50"/>
          <p:cNvSpPr/>
          <p:nvPr/>
        </p:nvSpPr>
        <p:spPr>
          <a:xfrm>
            <a:off x="793790" y="707874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The container includes heartbeat monitoring and graceful shutdown handling.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